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57" r:id="rId4"/>
    <p:sldId id="258" r:id="rId5"/>
    <p:sldId id="259" r:id="rId6"/>
  </p:sldIdLst>
  <p:sldSz cx="9144000" cy="6858000" type="screen4x3"/>
  <p:notesSz cx="70104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1" d="100"/>
          <a:sy n="111" d="100"/>
        </p:scale>
        <p:origin x="159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microsoft.com/office/2015/10/relationships/revisionInfo" Target="revisionInfo.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10/05/2017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02334-7E8B-4320-A1E2-4B05AC15A670}" type="datetimeFigureOut">
              <a:rPr lang="fr-FR" smtClean="0"/>
              <a:pPr/>
              <a:t>10/05/2017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582E2-60D7-40E7-AECB-CED9E7320F8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2" name="Picture 438" descr="C:\Users\Tom\AppData\Local\Microsoft\Windows\Temporary Internet Files\Content.IE5\KVSBUKP6\MPj04331350000[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38" name="Titre 437"/>
          <p:cNvSpPr>
            <a:spLocks noGrp="1"/>
          </p:cNvSpPr>
          <p:nvPr>
            <p:ph type="ctrTitle"/>
          </p:nvPr>
        </p:nvSpPr>
        <p:spPr/>
        <p:txBody>
          <a:bodyPr/>
          <a:lstStyle/>
          <a:p>
            <a:r>
              <a:rPr lang="fr-FR" b="1" dirty="0">
                <a:solidFill>
                  <a:schemeClr val="bg1"/>
                </a:solidFill>
              </a:rPr>
              <a:t>Ciel du mois</a:t>
            </a:r>
          </a:p>
        </p:txBody>
      </p:sp>
      <p:sp>
        <p:nvSpPr>
          <p:cNvPr id="439" name="Sous-titre 438"/>
          <p:cNvSpPr>
            <a:spLocks noGrp="1"/>
          </p:cNvSpPr>
          <p:nvPr>
            <p:ph type="subTitle" idx="1"/>
          </p:nvPr>
        </p:nvSpPr>
        <p:spPr/>
        <p:txBody>
          <a:bodyPr/>
          <a:lstStyle/>
          <a:p>
            <a:endParaRPr lang="fr-FR" b="1" dirty="0">
              <a:solidFill>
                <a:schemeClr val="bg1"/>
              </a:solidFill>
            </a:endParaRPr>
          </a:p>
          <a:p>
            <a:r>
              <a:rPr lang="fr-FR" b="1" dirty="0">
                <a:solidFill>
                  <a:schemeClr val="bg1"/>
                </a:solidFill>
              </a:rPr>
              <a:t>Du 14 mai au 13 juin 2017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4000" dirty="0">
                <a:solidFill>
                  <a:schemeClr val="tx2">
                    <a:lumMod val="50000"/>
                  </a:schemeClr>
                </a:solidFill>
              </a:rPr>
              <a:t>LE CIEL DU MOIS </a:t>
            </a:r>
          </a:p>
        </p:txBody>
      </p:sp>
      <p:sp>
        <p:nvSpPr>
          <p:cNvPr id="3" name="Espace réservé du contenu 2"/>
          <p:cNvSpPr>
            <a:spLocks noGrp="1"/>
          </p:cNvSpPr>
          <p:nvPr>
            <p:ph idx="1"/>
          </p:nvPr>
        </p:nvSpPr>
        <p:spPr>
          <a:xfrm>
            <a:off x="457200" y="1417638"/>
            <a:ext cx="8229600" cy="5251722"/>
          </a:xfrm>
        </p:spPr>
        <p:txBody>
          <a:bodyPr>
            <a:normAutofit fontScale="62500" lnSpcReduction="20000"/>
          </a:bodyPr>
          <a:lstStyle/>
          <a:p>
            <a:pPr marL="0" indent="0">
              <a:buNone/>
            </a:pPr>
            <a:r>
              <a:rPr lang="fr-CA" sz="1800" b="1" dirty="0"/>
              <a:t>Mai – </a:t>
            </a:r>
          </a:p>
          <a:p>
            <a:r>
              <a:rPr lang="fr-CA" sz="1800" dirty="0"/>
              <a:t>15 mai : Double transit d’ombre sur </a:t>
            </a:r>
            <a:r>
              <a:rPr lang="fr-CA" sz="1800" b="1" dirty="0"/>
              <a:t>Jupiter</a:t>
            </a:r>
            <a:r>
              <a:rPr lang="fr-CA" sz="1800" dirty="0"/>
              <a:t> </a:t>
            </a:r>
          </a:p>
          <a:p>
            <a:r>
              <a:rPr lang="fr-CA" sz="1800" dirty="0"/>
              <a:t>17 mai : </a:t>
            </a:r>
            <a:r>
              <a:rPr lang="fr-CA" sz="1800" b="1" dirty="0"/>
              <a:t>Mercure</a:t>
            </a:r>
            <a:r>
              <a:rPr lang="fr-CA" sz="1800" dirty="0"/>
              <a:t> à sa plus grande élongation à 26</a:t>
            </a:r>
            <a:r>
              <a:rPr lang="fr-CA" sz="1800" baseline="30000" dirty="0"/>
              <a:t>0</a:t>
            </a:r>
            <a:r>
              <a:rPr lang="fr-CA" sz="1800" dirty="0"/>
              <a:t> à l’ouest </a:t>
            </a:r>
            <a:endParaRPr lang="fr-CA" sz="1800" b="1" dirty="0"/>
          </a:p>
          <a:p>
            <a:r>
              <a:rPr lang="fr-CA" sz="1800" dirty="0"/>
              <a:t>19 mai : dernier quartier de </a:t>
            </a:r>
            <a:r>
              <a:rPr lang="fr-CA" sz="1800" b="1" dirty="0"/>
              <a:t>Lune</a:t>
            </a:r>
            <a:r>
              <a:rPr lang="fr-CA" sz="1800" dirty="0"/>
              <a:t> (Verseau) </a:t>
            </a:r>
          </a:p>
          <a:p>
            <a:r>
              <a:rPr lang="fr-CA" sz="1800" dirty="0"/>
              <a:t>19 mai : Double transit d’ombre sur </a:t>
            </a:r>
            <a:r>
              <a:rPr lang="fr-CA" sz="1800" b="1" dirty="0"/>
              <a:t>Jupiter</a:t>
            </a:r>
          </a:p>
          <a:p>
            <a:r>
              <a:rPr lang="fr-CA" sz="1800" dirty="0"/>
              <a:t>22 mai : on aperçoit </a:t>
            </a:r>
            <a:r>
              <a:rPr lang="fr-CA" sz="1800" b="1" dirty="0"/>
              <a:t>Vénus</a:t>
            </a:r>
            <a:r>
              <a:rPr lang="fr-CA" sz="1800" dirty="0"/>
              <a:t> à 2</a:t>
            </a:r>
            <a:r>
              <a:rPr lang="fr-CA" sz="1800" baseline="30000" dirty="0"/>
              <a:t>0</a:t>
            </a:r>
            <a:r>
              <a:rPr lang="fr-CA" sz="1800" dirty="0"/>
              <a:t> au nord de la </a:t>
            </a:r>
            <a:r>
              <a:rPr lang="fr-CA" sz="1800" b="1" dirty="0"/>
              <a:t>Lune </a:t>
            </a:r>
          </a:p>
          <a:p>
            <a:r>
              <a:rPr lang="fr-CA" sz="1800" dirty="0"/>
              <a:t>22 mai : Double transit d’ombre sur </a:t>
            </a:r>
            <a:r>
              <a:rPr lang="fr-CA" sz="1800" b="1" dirty="0"/>
              <a:t>Jupiter</a:t>
            </a:r>
            <a:r>
              <a:rPr lang="fr-CA" sz="1800" dirty="0"/>
              <a:t> </a:t>
            </a:r>
          </a:p>
          <a:p>
            <a:r>
              <a:rPr lang="fr-CA" sz="1800" dirty="0"/>
              <a:t>24 mai : on aperçoit </a:t>
            </a:r>
            <a:r>
              <a:rPr lang="fr-CA" sz="1800" b="1" dirty="0"/>
              <a:t>Mercure </a:t>
            </a:r>
            <a:r>
              <a:rPr lang="fr-CA" sz="1800" dirty="0"/>
              <a:t>à 1.6</a:t>
            </a:r>
            <a:r>
              <a:rPr lang="fr-CA" sz="1800" baseline="30000" dirty="0"/>
              <a:t>0</a:t>
            </a:r>
            <a:r>
              <a:rPr lang="fr-CA" sz="1800" dirty="0"/>
              <a:t> au nord de la </a:t>
            </a:r>
            <a:r>
              <a:rPr lang="fr-CA" sz="1800" b="1" dirty="0"/>
              <a:t>Lune</a:t>
            </a:r>
            <a:r>
              <a:rPr lang="fr-CA" sz="1800" dirty="0"/>
              <a:t> </a:t>
            </a:r>
          </a:p>
          <a:p>
            <a:r>
              <a:rPr lang="fr-CA" sz="1800" dirty="0"/>
              <a:t>25 mai : nouvelle </a:t>
            </a:r>
            <a:r>
              <a:rPr lang="fr-CA" sz="1800" b="1" dirty="0"/>
              <a:t>Lune</a:t>
            </a:r>
            <a:r>
              <a:rPr lang="fr-CA" sz="1800" dirty="0"/>
              <a:t> (Taureau)</a:t>
            </a:r>
          </a:p>
          <a:p>
            <a:r>
              <a:rPr lang="fr-CA" sz="1800" dirty="0"/>
              <a:t>26 mai : on pourra apercevoir de grandes marées après la nouvelle </a:t>
            </a:r>
            <a:r>
              <a:rPr lang="fr-CA" sz="1800" b="1" dirty="0"/>
              <a:t>Lune</a:t>
            </a:r>
          </a:p>
          <a:p>
            <a:r>
              <a:rPr lang="fr-CA" sz="1800" dirty="0"/>
              <a:t>26 mai : Double transit d’ombre sur </a:t>
            </a:r>
            <a:r>
              <a:rPr lang="fr-CA" sz="1800" b="1" dirty="0"/>
              <a:t>Jupiter</a:t>
            </a:r>
            <a:endParaRPr lang="fr-CA" sz="1800" dirty="0"/>
          </a:p>
          <a:p>
            <a:r>
              <a:rPr lang="fr-CA" sz="1800" dirty="0"/>
              <a:t>28 mai : Double transit d’ombre sur </a:t>
            </a:r>
            <a:r>
              <a:rPr lang="fr-CA" sz="1800" b="1" dirty="0"/>
              <a:t>Jupiter</a:t>
            </a:r>
            <a:r>
              <a:rPr lang="fr-CA" sz="1800" dirty="0"/>
              <a:t> </a:t>
            </a:r>
          </a:p>
          <a:p>
            <a:r>
              <a:rPr lang="fr-CA" sz="1800" dirty="0"/>
              <a:t>29 mai : Double transit d’ombre sur </a:t>
            </a:r>
            <a:r>
              <a:rPr lang="fr-CA" sz="1800" b="1" dirty="0"/>
              <a:t>Jupiter</a:t>
            </a:r>
            <a:endParaRPr lang="fr-CA" sz="1800" dirty="0"/>
          </a:p>
          <a:p>
            <a:endParaRPr lang="fr-CA" sz="1800" dirty="0"/>
          </a:p>
          <a:p>
            <a:pPr marL="0" indent="0">
              <a:buNone/>
            </a:pPr>
            <a:r>
              <a:rPr lang="fr-CA" sz="1800" b="1" dirty="0"/>
              <a:t>Juin  –</a:t>
            </a:r>
          </a:p>
          <a:p>
            <a:r>
              <a:rPr lang="fr-CA" sz="1800" dirty="0"/>
              <a:t>1</a:t>
            </a:r>
            <a:r>
              <a:rPr lang="fr-CA" sz="1800" baseline="30000" dirty="0"/>
              <a:t>er</a:t>
            </a:r>
            <a:r>
              <a:rPr lang="fr-CA" sz="1800" dirty="0"/>
              <a:t> juin: Premier quartier de la </a:t>
            </a:r>
            <a:r>
              <a:rPr lang="fr-CA" sz="1800" b="1" dirty="0"/>
              <a:t>Lune</a:t>
            </a:r>
            <a:r>
              <a:rPr lang="fr-CA" sz="1800" dirty="0"/>
              <a:t> (Lion)</a:t>
            </a:r>
          </a:p>
          <a:p>
            <a:r>
              <a:rPr lang="fr-CA" sz="1800" dirty="0"/>
              <a:t>2 juin : Double transit d’ombre sur </a:t>
            </a:r>
            <a:r>
              <a:rPr lang="fr-CA" sz="1800" b="1" dirty="0"/>
              <a:t>Jupiter</a:t>
            </a:r>
            <a:endParaRPr lang="fr-CA" sz="1800" dirty="0"/>
          </a:p>
          <a:p>
            <a:r>
              <a:rPr lang="fr-CA" sz="1800" dirty="0"/>
              <a:t>3 juin : on aperçoit </a:t>
            </a:r>
            <a:r>
              <a:rPr lang="fr-CA" sz="1800" b="1" dirty="0"/>
              <a:t>Uranus </a:t>
            </a:r>
            <a:r>
              <a:rPr lang="fr-CA" sz="1800" dirty="0"/>
              <a:t>à 1.7</a:t>
            </a:r>
            <a:r>
              <a:rPr lang="fr-CA" sz="1800" baseline="30000" dirty="0"/>
              <a:t>0 </a:t>
            </a:r>
            <a:r>
              <a:rPr lang="fr-CA" sz="1800" dirty="0"/>
              <a:t>au nord de </a:t>
            </a:r>
            <a:r>
              <a:rPr lang="fr-CA" sz="1800" b="1" dirty="0"/>
              <a:t>Vénus</a:t>
            </a:r>
          </a:p>
          <a:p>
            <a:r>
              <a:rPr lang="fr-CA" sz="1800" dirty="0"/>
              <a:t>3 juin :  plus grande élongation de </a:t>
            </a:r>
            <a:r>
              <a:rPr lang="fr-CA" sz="1800" b="1" dirty="0"/>
              <a:t>Vénus</a:t>
            </a:r>
            <a:r>
              <a:rPr lang="fr-CA" sz="1800" dirty="0"/>
              <a:t> 46</a:t>
            </a:r>
            <a:r>
              <a:rPr lang="fr-CA" sz="1800" baseline="30000" dirty="0"/>
              <a:t>0</a:t>
            </a:r>
            <a:r>
              <a:rPr lang="fr-CA" sz="1800" dirty="0"/>
              <a:t> à l’ouest du </a:t>
            </a:r>
            <a:r>
              <a:rPr lang="fr-CA" sz="1800" b="1" dirty="0"/>
              <a:t>Soleil </a:t>
            </a:r>
          </a:p>
          <a:p>
            <a:r>
              <a:rPr lang="fr-CA" sz="1800" dirty="0"/>
              <a:t>4 juin : Double transit d’ombre sur </a:t>
            </a:r>
            <a:r>
              <a:rPr lang="fr-CA" sz="1800" b="1" dirty="0"/>
              <a:t>Jupiter</a:t>
            </a:r>
            <a:endParaRPr lang="fr-CA" sz="1800" dirty="0"/>
          </a:p>
          <a:p>
            <a:r>
              <a:rPr lang="fr-CA" sz="1800" dirty="0"/>
              <a:t>5 juin : Double transit d’ombre sur </a:t>
            </a:r>
            <a:r>
              <a:rPr lang="fr-CA" sz="1800" b="1" dirty="0"/>
              <a:t>Jupiter</a:t>
            </a:r>
            <a:endParaRPr lang="fr-CA" sz="1800" dirty="0"/>
          </a:p>
          <a:p>
            <a:r>
              <a:rPr lang="fr-CA" sz="1800" dirty="0"/>
              <a:t>9 juin : Double transit d’ombre sur </a:t>
            </a:r>
            <a:r>
              <a:rPr lang="fr-CA" sz="1800" b="1" dirty="0"/>
              <a:t>Jupiter</a:t>
            </a:r>
            <a:endParaRPr lang="fr-CA" sz="1800" dirty="0"/>
          </a:p>
          <a:p>
            <a:r>
              <a:rPr lang="fr-CA" sz="1800" dirty="0"/>
              <a:t>9 juin : pleine </a:t>
            </a:r>
            <a:r>
              <a:rPr lang="fr-CA" sz="1800" b="1" dirty="0"/>
              <a:t>Lune </a:t>
            </a:r>
            <a:r>
              <a:rPr lang="fr-CA" sz="1800" dirty="0"/>
              <a:t>(Le Serpentaire (Ophiuchus))*</a:t>
            </a:r>
          </a:p>
          <a:p>
            <a:r>
              <a:rPr lang="fr-CA" sz="1800" dirty="0"/>
              <a:t>12 juin : Double transit d’ombre sur </a:t>
            </a:r>
            <a:r>
              <a:rPr lang="fr-CA" sz="1800" b="1" dirty="0"/>
              <a:t>Jupiter</a:t>
            </a:r>
            <a:endParaRPr lang="fr-CA" sz="1800" dirty="0"/>
          </a:p>
          <a:p>
            <a:endParaRPr lang="fr-CA" sz="1800" dirty="0"/>
          </a:p>
          <a:p>
            <a:pPr marL="0" indent="0">
              <a:buNone/>
            </a:pPr>
            <a:r>
              <a:rPr lang="fr-CA" sz="1800" b="1" dirty="0"/>
              <a:t>* Il s’agit de la </a:t>
            </a:r>
            <a:r>
              <a:rPr lang="fr-CA" sz="1800" b="1" dirty="0">
                <a:solidFill>
                  <a:srgbClr val="C00000"/>
                </a:solidFill>
              </a:rPr>
              <a:t>Pleine Lune des fraises </a:t>
            </a:r>
            <a:r>
              <a:rPr lang="fr-CA" sz="1800" b="1" dirty="0"/>
              <a:t>dans Le Serpentaire (Ophiuchus) à 406 240 kilomètres de la Terre et c’est la plus petite Lune de 2017!</a:t>
            </a:r>
            <a:endParaRPr lang="fr-CA" sz="1800" dirty="0"/>
          </a:p>
          <a:p>
            <a:endParaRPr lang="fr-CA" sz="1800" dirty="0"/>
          </a:p>
          <a:p>
            <a:endParaRPr lang="fr-CA" sz="1800" i="1" dirty="0"/>
          </a:p>
          <a:p>
            <a:endParaRPr lang="fr-CA" sz="1800" dirty="0"/>
          </a:p>
        </p:txBody>
      </p:sp>
    </p:spTree>
    <p:extLst>
      <p:ext uri="{BB962C8B-B14F-4D97-AF65-F5344CB8AC3E}">
        <p14:creationId xmlns:p14="http://schemas.microsoft.com/office/powerpoint/2010/main" val="1060364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Les planètes</a:t>
            </a:r>
          </a:p>
        </p:txBody>
      </p:sp>
      <p:sp>
        <p:nvSpPr>
          <p:cNvPr id="3" name="Espace réservé du contenu 2"/>
          <p:cNvSpPr>
            <a:spLocks noGrp="1"/>
          </p:cNvSpPr>
          <p:nvPr>
            <p:ph idx="1"/>
          </p:nvPr>
        </p:nvSpPr>
        <p:spPr>
          <a:xfrm>
            <a:off x="457200" y="1600200"/>
            <a:ext cx="8229600" cy="4525963"/>
          </a:xfrm>
        </p:spPr>
        <p:txBody>
          <a:bodyPr>
            <a:normAutofit fontScale="92500" lnSpcReduction="20000"/>
          </a:bodyPr>
          <a:lstStyle/>
          <a:p>
            <a:r>
              <a:rPr lang="fr-CA" sz="1600" dirty="0"/>
              <a:t>Lune</a:t>
            </a:r>
          </a:p>
          <a:p>
            <a:pPr lvl="1"/>
            <a:r>
              <a:rPr lang="fr-CA" sz="1200" dirty="0"/>
              <a:t>Dernier quartier le 19 mai dans Verseau</a:t>
            </a:r>
          </a:p>
          <a:p>
            <a:pPr lvl="1"/>
            <a:r>
              <a:rPr lang="fr-CA" sz="1200" dirty="0"/>
              <a:t>Nouvelle lune le 25 mai dans Taureau</a:t>
            </a:r>
          </a:p>
          <a:p>
            <a:pPr lvl="1"/>
            <a:r>
              <a:rPr lang="fr-CA" sz="1200" dirty="0"/>
              <a:t>Premier quartier le 1 juin dans Lion</a:t>
            </a:r>
          </a:p>
          <a:p>
            <a:pPr lvl="1"/>
            <a:r>
              <a:rPr lang="fr-CA" sz="1200" dirty="0"/>
              <a:t>Pleine Lune le 9 juin dans Ophiuchus</a:t>
            </a:r>
          </a:p>
          <a:p>
            <a:r>
              <a:rPr lang="fr-CA" sz="1600" dirty="0"/>
              <a:t>Mercure :</a:t>
            </a:r>
          </a:p>
          <a:p>
            <a:pPr lvl="1"/>
            <a:r>
              <a:rPr lang="fr-CA" sz="1200" dirty="0"/>
              <a:t>Elle sera visible tôt dans le ciel du matin à compter du 24 mai jusqu’au 19 juin mais très basse. Il faudra attendre le mois de juillet pour l’observer avec plus de facilité dans le ciel du soir. </a:t>
            </a:r>
            <a:endParaRPr lang="fr-CA" sz="1600" dirty="0"/>
          </a:p>
          <a:p>
            <a:r>
              <a:rPr lang="fr-CA" sz="1600" dirty="0"/>
              <a:t>Vénus :</a:t>
            </a:r>
          </a:p>
          <a:p>
            <a:pPr lvl="1"/>
            <a:r>
              <a:rPr lang="fr-CA" sz="1200" dirty="0"/>
              <a:t>Visible à l’aube dans la constellation du Poisson (vers 3h15 au milieu de mai pour culminer à 2h au début de juin).  Elle atteindra une élongation maximum le 3 juin. </a:t>
            </a:r>
          </a:p>
          <a:p>
            <a:r>
              <a:rPr lang="fr-CA" sz="1600" dirty="0"/>
              <a:t>Mars :</a:t>
            </a:r>
          </a:p>
          <a:p>
            <a:pPr lvl="1"/>
            <a:r>
              <a:rPr lang="fr-CA" sz="1200" dirty="0"/>
              <a:t>Visible à la fin du crépuscule en soirée à la droite des étoiles Castor et Pollux dans la constellation du Gémeau et ce jusqu’à la deuxième semaine de juin.  Il faudra attendre le mois de septembre pour l’apercevoir dans le ciel du matin mais elle sera extrêmement petite puisqu’on s’en éloigne.   Attendez au printemps 2018! </a:t>
            </a:r>
          </a:p>
          <a:p>
            <a:r>
              <a:rPr lang="fr-CA" sz="1600" dirty="0"/>
              <a:t>Jupiter :</a:t>
            </a:r>
          </a:p>
          <a:p>
            <a:pPr lvl="1"/>
            <a:r>
              <a:rPr lang="fr-CA" sz="1200" dirty="0"/>
              <a:t>Visible toute la nuit dans la constellation de la Vierge – meilleur moment d’observation 24h30.</a:t>
            </a:r>
          </a:p>
          <a:p>
            <a:r>
              <a:rPr lang="fr-CA" sz="1600" dirty="0"/>
              <a:t>Saturne :</a:t>
            </a:r>
          </a:p>
          <a:p>
            <a:pPr lvl="1"/>
            <a:r>
              <a:rPr lang="fr-CA" sz="1200" dirty="0"/>
              <a:t>On peut l’apercevoir une partie de la nuit dans la constellation du Sagittaire donc très basse et ce jusqu’à la mi-août (vers 2h30 au milieu de mai pour culminer à minuit au milieu de juin).</a:t>
            </a:r>
          </a:p>
          <a:p>
            <a:r>
              <a:rPr lang="fr-CA" sz="1600" dirty="0"/>
              <a:t>Uranus :</a:t>
            </a:r>
          </a:p>
          <a:p>
            <a:pPr lvl="1"/>
            <a:r>
              <a:rPr lang="fr-CA" sz="1200" dirty="0"/>
              <a:t>Tout comme Neptune, trop proche du Soleil.  Cependant, le 3 juin du fait de sa proximité avec Vénus (voir page précédente) on peut tenter de l’observer à l’aube.</a:t>
            </a:r>
          </a:p>
          <a:p>
            <a:r>
              <a:rPr lang="fr-CA" sz="1600" dirty="0"/>
              <a:t>Neptune :</a:t>
            </a:r>
          </a:p>
          <a:p>
            <a:pPr lvl="1"/>
            <a:r>
              <a:rPr lang="fr-CA" sz="1200" dirty="0"/>
              <a:t>Trop proche du Soleil; désormais non visible.</a:t>
            </a:r>
            <a:endParaRPr lang="fr-CA" sz="1600" dirty="0"/>
          </a:p>
          <a:p>
            <a:pPr lvl="1"/>
            <a:endParaRPr lang="fr-CA" sz="1200" dirty="0"/>
          </a:p>
        </p:txBody>
      </p:sp>
    </p:spTree>
    <p:extLst>
      <p:ext uri="{BB962C8B-B14F-4D97-AF65-F5344CB8AC3E}">
        <p14:creationId xmlns:p14="http://schemas.microsoft.com/office/powerpoint/2010/main" val="2176170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Observation : Lunes de planètes</a:t>
            </a:r>
          </a:p>
        </p:txBody>
      </p:sp>
      <p:sp>
        <p:nvSpPr>
          <p:cNvPr id="3" name="Espace réservé du contenu 2"/>
          <p:cNvSpPr>
            <a:spLocks noGrp="1"/>
          </p:cNvSpPr>
          <p:nvPr>
            <p:ph idx="1"/>
          </p:nvPr>
        </p:nvSpPr>
        <p:spPr/>
        <p:txBody>
          <a:bodyPr>
            <a:normAutofit fontScale="85000" lnSpcReduction="20000"/>
          </a:bodyPr>
          <a:lstStyle/>
          <a:p>
            <a:r>
              <a:rPr lang="fr-CA" sz="2800" dirty="0"/>
              <a:t>Lunes de Jupiter</a:t>
            </a:r>
          </a:p>
          <a:p>
            <a:pPr lvl="1"/>
            <a:r>
              <a:rPr lang="fr-CA" sz="2000" b="1" dirty="0">
                <a:solidFill>
                  <a:schemeClr val="accent3">
                    <a:lumMod val="50000"/>
                  </a:schemeClr>
                </a:solidFill>
              </a:rPr>
              <a:t>Callisto</a:t>
            </a:r>
          </a:p>
          <a:p>
            <a:pPr lvl="2"/>
            <a:r>
              <a:rPr lang="fr-CA" sz="1200" dirty="0"/>
              <a:t>23 mai à l’est</a:t>
            </a:r>
          </a:p>
          <a:p>
            <a:pPr lvl="2"/>
            <a:r>
              <a:rPr lang="fr-CA" sz="1200" dirty="0"/>
              <a:t>31 mai à l’ouest</a:t>
            </a:r>
          </a:p>
          <a:p>
            <a:pPr lvl="2"/>
            <a:r>
              <a:rPr lang="fr-CA" sz="1200" dirty="0"/>
              <a:t>9 juin à l’est</a:t>
            </a:r>
          </a:p>
          <a:p>
            <a:pPr lvl="2"/>
            <a:r>
              <a:rPr lang="fr-CA" sz="1200" dirty="0"/>
              <a:t>17 juin à l’ouest</a:t>
            </a:r>
          </a:p>
          <a:p>
            <a:pPr lvl="2"/>
            <a:endParaRPr lang="fr-CA" sz="1200" dirty="0"/>
          </a:p>
          <a:p>
            <a:pPr lvl="1"/>
            <a:r>
              <a:rPr lang="fr-CA" sz="1600" b="1" dirty="0">
                <a:solidFill>
                  <a:srgbClr val="FFC000"/>
                </a:solidFill>
              </a:rPr>
              <a:t>Ganymède</a:t>
            </a:r>
          </a:p>
          <a:p>
            <a:pPr lvl="2"/>
            <a:r>
              <a:rPr lang="fr-CA" sz="1200" dirty="0"/>
              <a:t>18 mai à l’est</a:t>
            </a:r>
          </a:p>
          <a:p>
            <a:pPr lvl="2"/>
            <a:r>
              <a:rPr lang="fr-CA" sz="1200" dirty="0"/>
              <a:t>21 mai à l’ouest</a:t>
            </a:r>
          </a:p>
          <a:p>
            <a:pPr lvl="2"/>
            <a:r>
              <a:rPr lang="fr-CA" sz="1200" dirty="0"/>
              <a:t>25 mai à l’est</a:t>
            </a:r>
          </a:p>
          <a:p>
            <a:pPr lvl="2"/>
            <a:r>
              <a:rPr lang="fr-CA" sz="1200" dirty="0"/>
              <a:t>29 mai à l’ouest</a:t>
            </a:r>
          </a:p>
          <a:p>
            <a:pPr lvl="2"/>
            <a:r>
              <a:rPr lang="fr-CA" sz="1200" dirty="0"/>
              <a:t>1 juin à l’est</a:t>
            </a:r>
          </a:p>
          <a:p>
            <a:pPr lvl="2"/>
            <a:r>
              <a:rPr lang="fr-CA" sz="1200" dirty="0"/>
              <a:t>5 juin à l’ouest</a:t>
            </a:r>
          </a:p>
          <a:p>
            <a:pPr lvl="2"/>
            <a:r>
              <a:rPr lang="fr-CA" sz="1200" dirty="0"/>
              <a:t>8 juin à l’est</a:t>
            </a:r>
          </a:p>
          <a:p>
            <a:pPr lvl="2"/>
            <a:r>
              <a:rPr lang="fr-CA" sz="1200" dirty="0"/>
              <a:t>12 juin à l’ouest</a:t>
            </a:r>
          </a:p>
          <a:p>
            <a:pPr lvl="2"/>
            <a:r>
              <a:rPr lang="fr-CA" sz="1200" dirty="0"/>
              <a:t>15 juin à l’est</a:t>
            </a:r>
          </a:p>
          <a:p>
            <a:pPr lvl="2"/>
            <a:endParaRPr lang="fr-CA" sz="2000" dirty="0"/>
          </a:p>
          <a:p>
            <a:r>
              <a:rPr lang="fr-CA" sz="2800" dirty="0"/>
              <a:t>Lunes de Saturne</a:t>
            </a:r>
          </a:p>
          <a:p>
            <a:pPr lvl="1"/>
            <a:r>
              <a:rPr lang="fr-CA" sz="2000" dirty="0"/>
              <a:t>Titans</a:t>
            </a:r>
          </a:p>
          <a:p>
            <a:pPr lvl="2"/>
            <a:r>
              <a:rPr lang="fr-CA" sz="1200" dirty="0"/>
              <a:t>24 mai au nord</a:t>
            </a:r>
          </a:p>
          <a:p>
            <a:pPr lvl="2"/>
            <a:r>
              <a:rPr lang="fr-CA" sz="1200" dirty="0"/>
              <a:t>31 mai au sud</a:t>
            </a:r>
          </a:p>
          <a:p>
            <a:pPr lvl="2"/>
            <a:r>
              <a:rPr lang="fr-CA" sz="1200" dirty="0"/>
              <a:t>9 juin au nord</a:t>
            </a:r>
          </a:p>
          <a:p>
            <a:pPr lvl="2"/>
            <a:r>
              <a:rPr lang="fr-CA" sz="1200"/>
              <a:t>16 juin </a:t>
            </a:r>
            <a:r>
              <a:rPr lang="fr-CA" sz="1200" dirty="0"/>
              <a:t>au sud</a:t>
            </a:r>
          </a:p>
        </p:txBody>
      </p:sp>
    </p:spTree>
    <p:extLst>
      <p:ext uri="{BB962C8B-B14F-4D97-AF65-F5344CB8AC3E}">
        <p14:creationId xmlns:p14="http://schemas.microsoft.com/office/powerpoint/2010/main" val="332845853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41D581-5DE0-44E0-B7C2-3D49B950CC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Thème espace - Galaxy</Template>
  <TotalTime>3380</TotalTime>
  <Words>608</Words>
  <Application>Microsoft Office PowerPoint</Application>
  <PresentationFormat>Affichage à l'écran (4:3)</PresentationFormat>
  <Paragraphs>76</Paragraphs>
  <Slides>4</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4</vt:i4>
      </vt:variant>
    </vt:vector>
  </HeadingPairs>
  <TitlesOfParts>
    <vt:vector size="7" baseType="lpstr">
      <vt:lpstr>Arial</vt:lpstr>
      <vt:lpstr>Calibri</vt:lpstr>
      <vt:lpstr>Thème Office</vt:lpstr>
      <vt:lpstr>Ciel du mois</vt:lpstr>
      <vt:lpstr>LE CIEL DU MOIS </vt:lpstr>
      <vt:lpstr>Les planètes</vt:lpstr>
      <vt:lpstr>Observation : Lunes de planètes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Ciel du mois</dc:title>
  <dc:creator>Brigitte Lagacé</dc:creator>
  <cp:keywords/>
  <cp:lastModifiedBy>Brigitte Lagacé</cp:lastModifiedBy>
  <cp:revision>109</cp:revision>
  <cp:lastPrinted>2017-05-10T20:59:32Z</cp:lastPrinted>
  <dcterms:created xsi:type="dcterms:W3CDTF">2017-01-20T17:43:57Z</dcterms:created>
  <dcterms:modified xsi:type="dcterms:W3CDTF">2017-05-10T23:55:50Z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TC300073269990</vt:lpwstr>
  </property>
</Properties>
</file>