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sldIdLst>
    <p:sldId id="256" r:id="rId3"/>
    <p:sldId id="260" r:id="rId4"/>
    <p:sldId id="257" r:id="rId5"/>
    <p:sldId id="258" r:id="rId6"/>
    <p:sldId id="259" r:id="rId7"/>
  </p:sldIdLst>
  <p:sldSz cx="9144000" cy="6858000" type="screen4x3"/>
  <p:notesSz cx="7010400" cy="92964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p:cViewPr varScale="1">
        <p:scale>
          <a:sx n="111" d="100"/>
          <a:sy n="111" d="100"/>
        </p:scale>
        <p:origin x="1596"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microsoft.com/office/2015/10/relationships/revisionInfo" Target="revisionInfo.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Modifier le style des sous-titres du masque</a:t>
            </a:r>
          </a:p>
        </p:txBody>
      </p:sp>
      <p:sp>
        <p:nvSpPr>
          <p:cNvPr id="4" name="Espace réservé de la date 3"/>
          <p:cNvSpPr>
            <a:spLocks noGrp="1"/>
          </p:cNvSpPr>
          <p:nvPr>
            <p:ph type="dt" sz="half" idx="10"/>
          </p:nvPr>
        </p:nvSpPr>
        <p:spPr/>
        <p:txBody>
          <a:bodyPr/>
          <a:lstStyle/>
          <a:p>
            <a:fld id="{73302334-7E8B-4320-A1E2-4B05AC15A670}" type="datetimeFigureOut">
              <a:rPr lang="fr-FR" smtClean="0"/>
              <a:pPr/>
              <a:t>06/10/2017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3302334-7E8B-4320-A1E2-4B05AC15A670}" type="datetimeFigureOut">
              <a:rPr lang="fr-FR" smtClean="0"/>
              <a:pPr/>
              <a:t>06/10/2017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3302334-7E8B-4320-A1E2-4B05AC15A670}" type="datetimeFigureOut">
              <a:rPr lang="fr-FR" smtClean="0"/>
              <a:pPr/>
              <a:t>06/10/2017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3302334-7E8B-4320-A1E2-4B05AC15A670}" type="datetimeFigureOut">
              <a:rPr lang="fr-FR" smtClean="0"/>
              <a:pPr/>
              <a:t>06/10/2017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Espace réservé de la date 3"/>
          <p:cNvSpPr>
            <a:spLocks noGrp="1"/>
          </p:cNvSpPr>
          <p:nvPr>
            <p:ph type="dt" sz="half" idx="10"/>
          </p:nvPr>
        </p:nvSpPr>
        <p:spPr/>
        <p:txBody>
          <a:bodyPr/>
          <a:lstStyle/>
          <a:p>
            <a:fld id="{73302334-7E8B-4320-A1E2-4B05AC15A670}" type="datetimeFigureOut">
              <a:rPr lang="fr-FR" smtClean="0"/>
              <a:pPr/>
              <a:t>06/10/2017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73302334-7E8B-4320-A1E2-4B05AC15A670}" type="datetimeFigureOut">
              <a:rPr lang="fr-FR" smtClean="0"/>
              <a:pPr/>
              <a:t>06/10/2017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73302334-7E8B-4320-A1E2-4B05AC15A670}" type="datetimeFigureOut">
              <a:rPr lang="fr-FR" smtClean="0"/>
              <a:pPr/>
              <a:t>06/10/2017</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73302334-7E8B-4320-A1E2-4B05AC15A670}" type="datetimeFigureOut">
              <a:rPr lang="fr-FR" smtClean="0"/>
              <a:pPr/>
              <a:t>06/10/2017</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3302334-7E8B-4320-A1E2-4B05AC15A670}" type="datetimeFigureOut">
              <a:rPr lang="fr-FR" smtClean="0"/>
              <a:pPr/>
              <a:t>06/10/2017</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73302334-7E8B-4320-A1E2-4B05AC15A670}" type="datetimeFigureOut">
              <a:rPr lang="fr-FR" smtClean="0"/>
              <a:pPr/>
              <a:t>06/10/2017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73302334-7E8B-4320-A1E2-4B05AC15A670}" type="datetimeFigureOut">
              <a:rPr lang="fr-FR" smtClean="0"/>
              <a:pPr/>
              <a:t>06/10/2017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302334-7E8B-4320-A1E2-4B05AC15A670}" type="datetimeFigureOut">
              <a:rPr lang="fr-FR" smtClean="0"/>
              <a:pPr/>
              <a:t>06/10/2017</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8582E2-60D7-40E7-AECB-CED9E7320F8D}"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62" name="Picture 438" descr="C:\Users\Tom\AppData\Local\Microsoft\Windows\Temporary Internet Files\Content.IE5\KVSBUKP6\MPj04331350000[1].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438" name="Titre 437"/>
          <p:cNvSpPr>
            <a:spLocks noGrp="1"/>
          </p:cNvSpPr>
          <p:nvPr>
            <p:ph type="ctrTitle"/>
          </p:nvPr>
        </p:nvSpPr>
        <p:spPr/>
        <p:txBody>
          <a:bodyPr/>
          <a:lstStyle/>
          <a:p>
            <a:r>
              <a:rPr lang="fr-FR" b="1" dirty="0">
                <a:solidFill>
                  <a:schemeClr val="bg1"/>
                </a:solidFill>
              </a:rPr>
              <a:t>Ciel du mois</a:t>
            </a:r>
          </a:p>
        </p:txBody>
      </p:sp>
      <p:sp>
        <p:nvSpPr>
          <p:cNvPr id="439" name="Sous-titre 438"/>
          <p:cNvSpPr>
            <a:spLocks noGrp="1"/>
          </p:cNvSpPr>
          <p:nvPr>
            <p:ph type="subTitle" idx="1"/>
          </p:nvPr>
        </p:nvSpPr>
        <p:spPr/>
        <p:txBody>
          <a:bodyPr/>
          <a:lstStyle/>
          <a:p>
            <a:endParaRPr lang="fr-FR" b="1" dirty="0">
              <a:solidFill>
                <a:schemeClr val="bg1"/>
              </a:solidFill>
            </a:endParaRPr>
          </a:p>
          <a:p>
            <a:r>
              <a:rPr lang="fr-FR" b="1" dirty="0">
                <a:solidFill>
                  <a:schemeClr val="bg1"/>
                </a:solidFill>
              </a:rPr>
              <a:t>Du 16 octobre au 15 novembre 2017</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BE0FCA-E042-42BD-89B2-E144B0E4CBA8}"/>
              </a:ext>
            </a:extLst>
          </p:cNvPr>
          <p:cNvSpPr>
            <a:spLocks noGrp="1"/>
          </p:cNvSpPr>
          <p:nvPr>
            <p:ph type="title"/>
          </p:nvPr>
        </p:nvSpPr>
        <p:spPr/>
        <p:txBody>
          <a:bodyPr>
            <a:normAutofit fontScale="90000"/>
          </a:bodyPr>
          <a:lstStyle/>
          <a:p>
            <a:r>
              <a:rPr lang="fr-CA" dirty="0"/>
              <a:t>Les </a:t>
            </a:r>
            <a:r>
              <a:rPr lang="fr-CA" dirty="0" err="1"/>
              <a:t>Orionides</a:t>
            </a:r>
            <a:r>
              <a:rPr lang="fr-CA" dirty="0"/>
              <a:t> &amp; Léonides et Les grandes marées d’automne</a:t>
            </a:r>
            <a:endParaRPr lang="en-US" dirty="0"/>
          </a:p>
        </p:txBody>
      </p:sp>
      <p:sp>
        <p:nvSpPr>
          <p:cNvPr id="3" name="Espace réservé du contenu 2">
            <a:extLst>
              <a:ext uri="{FF2B5EF4-FFF2-40B4-BE49-F238E27FC236}">
                <a16:creationId xmlns:a16="http://schemas.microsoft.com/office/drawing/2014/main" id="{57119537-B825-4851-8438-FFF293A764F9}"/>
              </a:ext>
            </a:extLst>
          </p:cNvPr>
          <p:cNvSpPr>
            <a:spLocks noGrp="1"/>
          </p:cNvSpPr>
          <p:nvPr>
            <p:ph idx="1"/>
          </p:nvPr>
        </p:nvSpPr>
        <p:spPr>
          <a:xfrm>
            <a:off x="457200" y="1556792"/>
            <a:ext cx="8229600" cy="4968552"/>
          </a:xfrm>
        </p:spPr>
        <p:txBody>
          <a:bodyPr>
            <a:noAutofit/>
          </a:bodyPr>
          <a:lstStyle/>
          <a:p>
            <a:pPr marL="57150" indent="0">
              <a:buNone/>
            </a:pPr>
            <a:r>
              <a:rPr lang="fr-CA" sz="1400" b="1" dirty="0"/>
              <a:t>Les </a:t>
            </a:r>
            <a:r>
              <a:rPr lang="fr-CA" sz="1400" b="1" dirty="0" err="1"/>
              <a:t>Orionides</a:t>
            </a:r>
            <a:r>
              <a:rPr lang="fr-CA" sz="1400" b="1" dirty="0"/>
              <a:t> : </a:t>
            </a:r>
          </a:p>
          <a:p>
            <a:pPr lvl="1">
              <a:buFont typeface="Arial" panose="020B0604020202020204" pitchFamily="34" charset="0"/>
              <a:buChar char="•"/>
            </a:pPr>
            <a:r>
              <a:rPr lang="fr-CA" sz="1200" dirty="0"/>
              <a:t>Pluie d’étoiles filantes prévue entre le 2 octobre et 7 novembre 2017 </a:t>
            </a:r>
          </a:p>
          <a:p>
            <a:pPr lvl="1">
              <a:buFont typeface="Arial" panose="020B0604020202020204" pitchFamily="34" charset="0"/>
              <a:buChar char="•"/>
            </a:pPr>
            <a:r>
              <a:rPr lang="fr-CA" sz="1200" dirty="0"/>
              <a:t>Apogée le 21 octobre 2017 aux petites heures du matin – 20 météorites / heure</a:t>
            </a:r>
          </a:p>
          <a:p>
            <a:pPr lvl="1">
              <a:buFont typeface="Arial" panose="020B0604020202020204" pitchFamily="34" charset="0"/>
              <a:buChar char="•"/>
            </a:pPr>
            <a:r>
              <a:rPr lang="fr-FR" sz="1200" dirty="0"/>
              <a:t>La Terre traverse chaque année cet essaim météoritique. Ce champ de poussières a été laissé par la comète de Halley sur son orbite lors de ses différents passages autour du Soleil.</a:t>
            </a:r>
          </a:p>
          <a:p>
            <a:pPr marL="57150" indent="0">
              <a:buNone/>
            </a:pPr>
            <a:r>
              <a:rPr lang="fr-FR" sz="1400" b="1" dirty="0"/>
              <a:t>Les Léonides :</a:t>
            </a:r>
          </a:p>
          <a:p>
            <a:pPr lvl="1">
              <a:buFont typeface="Arial" panose="020B0604020202020204" pitchFamily="34" charset="0"/>
              <a:buChar char="•"/>
            </a:pPr>
            <a:r>
              <a:rPr lang="fr-CA" sz="1200" dirty="0">
                <a:solidFill>
                  <a:prstClr val="black"/>
                </a:solidFill>
              </a:rPr>
              <a:t>Pluie d’étoiles filantes prévue entre le 6 et 30 novembre 2017 </a:t>
            </a:r>
          </a:p>
          <a:p>
            <a:pPr lvl="1">
              <a:buFont typeface="Arial" panose="020B0604020202020204" pitchFamily="34" charset="0"/>
              <a:buChar char="•"/>
            </a:pPr>
            <a:r>
              <a:rPr lang="fr-CA" sz="1200" dirty="0">
                <a:solidFill>
                  <a:prstClr val="black"/>
                </a:solidFill>
              </a:rPr>
              <a:t>Apogée le 17 novembre 2017 dans le ciel du matin </a:t>
            </a:r>
          </a:p>
          <a:p>
            <a:pPr lvl="1">
              <a:buFont typeface="Arial" panose="020B0604020202020204" pitchFamily="34" charset="0"/>
              <a:buChar char="•"/>
            </a:pPr>
            <a:r>
              <a:rPr lang="fr-FR" sz="1200" dirty="0"/>
              <a:t>À chaque passage, la comète laisse une traînée de débris rocheux qui forme un essaim que la Terre traverse tous les ans aux environs du mois de novembre. Le radiant étant situé dans la constellation du Lion, on appelle ces météores les « Léonides ».</a:t>
            </a:r>
            <a:endParaRPr lang="fr-FR" sz="1200" b="1" dirty="0"/>
          </a:p>
          <a:p>
            <a:pPr marL="57150" indent="0">
              <a:buNone/>
            </a:pPr>
            <a:r>
              <a:rPr lang="fr-CA" sz="1400" b="1" dirty="0"/>
              <a:t>Les grandes marées d’automne</a:t>
            </a:r>
          </a:p>
          <a:p>
            <a:pPr lvl="1">
              <a:buFont typeface="Arial" panose="020B0604020202020204" pitchFamily="34" charset="0"/>
              <a:buChar char="•"/>
            </a:pPr>
            <a:r>
              <a:rPr lang="fr-CA" sz="1200" dirty="0"/>
              <a:t>Si vous êtes au bord de la mer, vous pourrez voir de grandes marées quelques heures après la nouvelle </a:t>
            </a:r>
            <a:r>
              <a:rPr lang="fr-CA" sz="1200" b="1" dirty="0"/>
              <a:t>Lune </a:t>
            </a:r>
            <a:r>
              <a:rPr lang="fr-CA" sz="1200" dirty="0"/>
              <a:t>4 novembre (selon </a:t>
            </a:r>
            <a:r>
              <a:rPr lang="fr-CA" sz="1200" dirty="0" err="1"/>
              <a:t>Observer’s</a:t>
            </a:r>
            <a:r>
              <a:rPr lang="fr-CA" sz="1200" dirty="0"/>
              <a:t> </a:t>
            </a:r>
            <a:r>
              <a:rPr lang="fr-CA" sz="1200" dirty="0" err="1"/>
              <a:t>Handbook</a:t>
            </a:r>
            <a:r>
              <a:rPr lang="fr-CA" sz="1200" dirty="0"/>
              <a:t> 2017)</a:t>
            </a:r>
            <a:r>
              <a:rPr lang="fr-CA" sz="1200" b="1" dirty="0"/>
              <a:t>*</a:t>
            </a:r>
          </a:p>
          <a:p>
            <a:pPr lvl="1">
              <a:buFont typeface="Arial" panose="020B0604020202020204" pitchFamily="34" charset="0"/>
              <a:buChar char="•"/>
            </a:pPr>
            <a:r>
              <a:rPr lang="fr-CA" sz="1200" dirty="0"/>
              <a:t>J’ai vérifié auprès de la table des marées pour Cap Chat et la marée la plus haute sera de 3.4 mètres  le 5, 6 et 7 novembre….  </a:t>
            </a:r>
            <a:r>
              <a:rPr lang="fr-FR" sz="1200" dirty="0"/>
              <a:t>Ce que les riverains appellent marées d'automne ou grandes marées se conjugue souvent avec de forts vents et d'importantes précipitations.</a:t>
            </a:r>
            <a:endParaRPr lang="fr-CA" sz="1200" dirty="0"/>
          </a:p>
          <a:p>
            <a:pPr marL="0" indent="0">
              <a:buNone/>
            </a:pPr>
            <a:r>
              <a:rPr lang="fr-FR" sz="1200" b="1" dirty="0"/>
              <a:t>Marée astronomique ou marée d'eaux vives</a:t>
            </a:r>
            <a:endParaRPr lang="fr-FR" sz="1200" dirty="0"/>
          </a:p>
          <a:p>
            <a:pPr lvl="1"/>
            <a:r>
              <a:rPr lang="fr-FR" sz="1000" dirty="0"/>
              <a:t>La variation du niveau d'eau est influencée périodiquement par les astres – quand la Lune est pleine, ça veut dire qu'elle est en opposition par rapport à la Terre et au Soleil, et ainsi l'effet de marée sur le niveau de la mer est maximum.  C’est-à-dire qu’on a des marées de </a:t>
            </a:r>
            <a:r>
              <a:rPr lang="fr-FR" sz="1000" dirty="0" err="1"/>
              <a:t>vives-eaux</a:t>
            </a:r>
            <a:r>
              <a:rPr lang="fr-FR" sz="1000" dirty="0"/>
              <a:t>, où les marées hautes sont plus hautes et les marées basses sont plus basses.  La même chose se passe lorsque la Lune est nouvelle, donc lorsqu'elle est entre la Terre et le Soleil  = 2 fois par mois.   Les marées sont également plus fortes aux solstices qu'aux équinoxes. </a:t>
            </a:r>
          </a:p>
          <a:p>
            <a:pPr lvl="1"/>
            <a:r>
              <a:rPr lang="fr-FR" sz="1000" dirty="0"/>
              <a:t>Donc on peut déduire que la marée astronomique est donc un phénomène prévisible mais dont l'effet est toutefois combiné aux conditions météorologiques, qui elles, sont imprévisibles!!!!</a:t>
            </a:r>
          </a:p>
          <a:p>
            <a:pPr lvl="1">
              <a:buFont typeface="Arial" panose="020B0604020202020204" pitchFamily="34" charset="0"/>
              <a:buChar char="•"/>
            </a:pPr>
            <a:endParaRPr lang="en-US" sz="1400" dirty="0"/>
          </a:p>
        </p:txBody>
      </p:sp>
    </p:spTree>
    <p:extLst>
      <p:ext uri="{BB962C8B-B14F-4D97-AF65-F5344CB8AC3E}">
        <p14:creationId xmlns:p14="http://schemas.microsoft.com/office/powerpoint/2010/main" val="6601112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CA" sz="4000" dirty="0">
                <a:solidFill>
                  <a:schemeClr val="tx2">
                    <a:lumMod val="50000"/>
                  </a:schemeClr>
                </a:solidFill>
              </a:rPr>
              <a:t>LE CIEL DU MOIS </a:t>
            </a:r>
          </a:p>
        </p:txBody>
      </p:sp>
      <p:sp>
        <p:nvSpPr>
          <p:cNvPr id="3" name="Espace réservé du contenu 2"/>
          <p:cNvSpPr>
            <a:spLocks noGrp="1"/>
          </p:cNvSpPr>
          <p:nvPr>
            <p:ph idx="1"/>
          </p:nvPr>
        </p:nvSpPr>
        <p:spPr>
          <a:xfrm>
            <a:off x="457200" y="1417638"/>
            <a:ext cx="8229600" cy="5251722"/>
          </a:xfrm>
        </p:spPr>
        <p:txBody>
          <a:bodyPr>
            <a:normAutofit fontScale="92500" lnSpcReduction="10000"/>
          </a:bodyPr>
          <a:lstStyle/>
          <a:p>
            <a:pPr marL="0" indent="0">
              <a:buNone/>
            </a:pPr>
            <a:r>
              <a:rPr lang="fr-CA" sz="1800" b="1" dirty="0"/>
              <a:t>Octobre 2017 – </a:t>
            </a:r>
          </a:p>
          <a:p>
            <a:r>
              <a:rPr lang="fr-CA" sz="1800" dirty="0"/>
              <a:t>17 octobre : la lumière zodiacale se pointe au crépuscule à l’est pour les 2 prochaines semaines</a:t>
            </a:r>
          </a:p>
          <a:p>
            <a:r>
              <a:rPr lang="fr-CA" sz="1800" dirty="0"/>
              <a:t>17 octobre : on aperçoit </a:t>
            </a:r>
            <a:r>
              <a:rPr lang="fr-CA" sz="1800" b="1" dirty="0"/>
              <a:t>Mars</a:t>
            </a:r>
            <a:r>
              <a:rPr lang="fr-CA" sz="1800" dirty="0"/>
              <a:t> à 1.8</a:t>
            </a:r>
            <a:r>
              <a:rPr lang="fr-CA" sz="1800" baseline="30000" dirty="0"/>
              <a:t>0</a:t>
            </a:r>
            <a:r>
              <a:rPr lang="fr-CA" sz="1800" dirty="0"/>
              <a:t> au SUD de la </a:t>
            </a:r>
            <a:r>
              <a:rPr lang="fr-CA" sz="1800" b="1" dirty="0"/>
              <a:t>Lune </a:t>
            </a:r>
            <a:r>
              <a:rPr lang="fr-CA" sz="1800" i="1" dirty="0"/>
              <a:t>(ciel du matin)</a:t>
            </a:r>
            <a:endParaRPr lang="fr-CA" sz="1800" b="1" dirty="0"/>
          </a:p>
          <a:p>
            <a:r>
              <a:rPr lang="fr-CA" sz="1800" dirty="0"/>
              <a:t>17 octobre: on aperçoit </a:t>
            </a:r>
            <a:r>
              <a:rPr lang="fr-CA" sz="1800" b="1" dirty="0"/>
              <a:t>Vénus</a:t>
            </a:r>
            <a:r>
              <a:rPr lang="fr-CA" sz="1800" dirty="0"/>
              <a:t> à 2</a:t>
            </a:r>
            <a:r>
              <a:rPr lang="fr-CA" sz="1800" baseline="30000" dirty="0"/>
              <a:t>0</a:t>
            </a:r>
            <a:r>
              <a:rPr lang="fr-CA" sz="1800" dirty="0"/>
              <a:t> au SUD de la </a:t>
            </a:r>
            <a:r>
              <a:rPr lang="fr-CA" sz="1800" b="1" dirty="0"/>
              <a:t>Lune</a:t>
            </a:r>
            <a:r>
              <a:rPr lang="fr-CA" sz="1800" dirty="0"/>
              <a:t> </a:t>
            </a:r>
            <a:r>
              <a:rPr lang="fr-CA" sz="1800" i="1" dirty="0"/>
              <a:t>(ciel du soir)</a:t>
            </a:r>
          </a:p>
          <a:p>
            <a:r>
              <a:rPr lang="fr-CA" sz="1800" dirty="0"/>
              <a:t>19 octobre : Nouvelle </a:t>
            </a:r>
            <a:r>
              <a:rPr lang="fr-CA" sz="1800" b="1" dirty="0"/>
              <a:t>Lune </a:t>
            </a:r>
            <a:r>
              <a:rPr lang="fr-CA" sz="1800" i="1" dirty="0"/>
              <a:t>(Vierge)</a:t>
            </a:r>
          </a:p>
          <a:p>
            <a:r>
              <a:rPr lang="fr-CA" sz="1800" dirty="0"/>
              <a:t>19 octobre : Opposition d’</a:t>
            </a:r>
            <a:r>
              <a:rPr lang="fr-CA" sz="1800" b="1" dirty="0"/>
              <a:t>Uranus</a:t>
            </a:r>
            <a:r>
              <a:rPr lang="fr-CA" sz="1800" dirty="0"/>
              <a:t> avec le </a:t>
            </a:r>
            <a:r>
              <a:rPr lang="fr-CA" sz="1800" b="1" dirty="0"/>
              <a:t>Soleil</a:t>
            </a:r>
          </a:p>
          <a:p>
            <a:r>
              <a:rPr lang="fr-CA" sz="1800" dirty="0"/>
              <a:t>21 octobre : pluie d’étoiles filantes – </a:t>
            </a:r>
            <a:r>
              <a:rPr lang="fr-CA" sz="1800" b="1" dirty="0"/>
              <a:t>Les </a:t>
            </a:r>
            <a:r>
              <a:rPr lang="fr-CA" sz="1800" b="1" dirty="0" err="1"/>
              <a:t>Orionides</a:t>
            </a:r>
            <a:r>
              <a:rPr lang="fr-CA" sz="1800" b="1" dirty="0"/>
              <a:t> </a:t>
            </a:r>
            <a:r>
              <a:rPr lang="fr-CA" sz="1800" dirty="0"/>
              <a:t>(ciel du matin)</a:t>
            </a:r>
          </a:p>
          <a:p>
            <a:r>
              <a:rPr lang="fr-CA" sz="1800" dirty="0"/>
              <a:t>29 octobre : Opposition de l’astéroïde 2 </a:t>
            </a:r>
            <a:r>
              <a:rPr lang="fr-CA" sz="1800" b="1" dirty="0"/>
              <a:t>Pallas</a:t>
            </a:r>
            <a:r>
              <a:rPr lang="fr-CA" sz="1800" dirty="0"/>
              <a:t> avec le </a:t>
            </a:r>
            <a:r>
              <a:rPr lang="fr-CA" sz="1800" b="1" dirty="0"/>
              <a:t>Soleil</a:t>
            </a:r>
          </a:p>
          <a:p>
            <a:r>
              <a:rPr lang="fr-CA" sz="1800" dirty="0"/>
              <a:t>28 octobre : Premier quartier de la </a:t>
            </a:r>
            <a:r>
              <a:rPr lang="fr-CA" sz="1800" b="1" dirty="0"/>
              <a:t>Lune</a:t>
            </a:r>
            <a:r>
              <a:rPr lang="fr-CA" sz="1800" dirty="0"/>
              <a:t> </a:t>
            </a:r>
            <a:r>
              <a:rPr lang="fr-CA" sz="1800" i="1" dirty="0"/>
              <a:t>(Capricorne)</a:t>
            </a:r>
            <a:endParaRPr lang="fr-CA" sz="1800" dirty="0"/>
          </a:p>
          <a:p>
            <a:endParaRPr lang="fr-CA" sz="1800" dirty="0"/>
          </a:p>
          <a:p>
            <a:pPr marL="0" indent="0">
              <a:buNone/>
            </a:pPr>
            <a:r>
              <a:rPr lang="fr-CA" sz="1800" b="1" dirty="0"/>
              <a:t>Novembre 2017  –</a:t>
            </a:r>
            <a:endParaRPr lang="fr-CA" sz="1800" dirty="0"/>
          </a:p>
          <a:p>
            <a:r>
              <a:rPr lang="fr-CA" sz="1800" dirty="0"/>
              <a:t>4 novembre : Pleine </a:t>
            </a:r>
            <a:r>
              <a:rPr lang="fr-CA" sz="1800" b="1" dirty="0"/>
              <a:t>Lune </a:t>
            </a:r>
            <a:r>
              <a:rPr lang="fr-CA" sz="1800" i="1" dirty="0"/>
              <a:t>(Baleine)</a:t>
            </a:r>
          </a:p>
          <a:p>
            <a:r>
              <a:rPr lang="fr-CA" sz="1800" dirty="0"/>
              <a:t>5 novembre : retour à l’Heure normale de l’est</a:t>
            </a:r>
          </a:p>
          <a:p>
            <a:r>
              <a:rPr lang="fr-CA" sz="1800" dirty="0"/>
              <a:t>6 novembre : </a:t>
            </a:r>
            <a:r>
              <a:rPr lang="fr-CA" sz="1800" dirty="0">
                <a:solidFill>
                  <a:prstClr val="black"/>
                </a:solidFill>
              </a:rPr>
              <a:t>on aperçoit </a:t>
            </a:r>
            <a:r>
              <a:rPr lang="fr-CA" sz="1800" b="1" dirty="0">
                <a:solidFill>
                  <a:prstClr val="black"/>
                </a:solidFill>
              </a:rPr>
              <a:t>Aldébaran</a:t>
            </a:r>
            <a:r>
              <a:rPr lang="fr-CA" sz="1800" dirty="0">
                <a:solidFill>
                  <a:prstClr val="black"/>
                </a:solidFill>
              </a:rPr>
              <a:t> à 0.8</a:t>
            </a:r>
            <a:r>
              <a:rPr lang="fr-CA" sz="1800" baseline="30000" dirty="0">
                <a:solidFill>
                  <a:prstClr val="black"/>
                </a:solidFill>
              </a:rPr>
              <a:t>0</a:t>
            </a:r>
            <a:r>
              <a:rPr lang="fr-CA" sz="1800" dirty="0">
                <a:solidFill>
                  <a:prstClr val="black"/>
                </a:solidFill>
              </a:rPr>
              <a:t> au SUD de la </a:t>
            </a:r>
            <a:r>
              <a:rPr lang="fr-CA" sz="1800" b="1" dirty="0">
                <a:solidFill>
                  <a:prstClr val="black"/>
                </a:solidFill>
              </a:rPr>
              <a:t>Lune</a:t>
            </a:r>
            <a:r>
              <a:rPr lang="fr-CA" sz="1800" dirty="0">
                <a:solidFill>
                  <a:prstClr val="black"/>
                </a:solidFill>
              </a:rPr>
              <a:t> </a:t>
            </a:r>
            <a:endParaRPr lang="fr-CA" sz="1800" dirty="0"/>
          </a:p>
          <a:p>
            <a:r>
              <a:rPr lang="fr-CA" sz="1800" dirty="0"/>
              <a:t>10 novembre : Dernier quartier de </a:t>
            </a:r>
            <a:r>
              <a:rPr lang="fr-CA" sz="1800" b="1" dirty="0"/>
              <a:t>Lune</a:t>
            </a:r>
            <a:r>
              <a:rPr lang="fr-CA" sz="1800" dirty="0"/>
              <a:t> </a:t>
            </a:r>
            <a:r>
              <a:rPr lang="fr-CA" sz="1800" i="1" dirty="0"/>
              <a:t>(Lion) </a:t>
            </a:r>
          </a:p>
          <a:p>
            <a:r>
              <a:rPr lang="fr-CA" sz="1800" dirty="0"/>
              <a:t>13 novembre : on aperçoit </a:t>
            </a:r>
            <a:r>
              <a:rPr lang="fr-CA" sz="1800" b="1" dirty="0"/>
              <a:t>Vénus</a:t>
            </a:r>
            <a:r>
              <a:rPr lang="fr-CA" sz="1800" dirty="0"/>
              <a:t> à 0.3</a:t>
            </a:r>
            <a:r>
              <a:rPr lang="fr-CA" sz="1800" baseline="30000" dirty="0"/>
              <a:t>0</a:t>
            </a:r>
            <a:r>
              <a:rPr lang="fr-CA" sz="1800" dirty="0"/>
              <a:t> au NORD de </a:t>
            </a:r>
            <a:r>
              <a:rPr lang="fr-CA" sz="1800" b="1" dirty="0"/>
              <a:t>Jupiter</a:t>
            </a:r>
            <a:r>
              <a:rPr lang="fr-CA" sz="1800" dirty="0"/>
              <a:t> </a:t>
            </a:r>
            <a:r>
              <a:rPr lang="fr-CA" sz="1800" i="1" dirty="0"/>
              <a:t>(ciel du matin)*</a:t>
            </a:r>
          </a:p>
          <a:p>
            <a:pPr marL="0" indent="0">
              <a:buNone/>
            </a:pPr>
            <a:r>
              <a:rPr lang="fr-CA" sz="1800" dirty="0"/>
              <a:t>*</a:t>
            </a:r>
            <a:r>
              <a:rPr lang="fr-CA" sz="1100" dirty="0"/>
              <a:t>Vénus et Jupiter au plus près dans le ciel du matin….</a:t>
            </a:r>
            <a:endParaRPr lang="fr-CA" sz="1800" dirty="0"/>
          </a:p>
          <a:p>
            <a:endParaRPr lang="fr-CA" sz="1800" dirty="0"/>
          </a:p>
          <a:p>
            <a:endParaRPr lang="fr-CA" sz="1800" i="1" dirty="0"/>
          </a:p>
          <a:p>
            <a:endParaRPr lang="fr-CA" sz="1800" dirty="0"/>
          </a:p>
        </p:txBody>
      </p:sp>
    </p:spTree>
    <p:extLst>
      <p:ext uri="{BB962C8B-B14F-4D97-AF65-F5344CB8AC3E}">
        <p14:creationId xmlns:p14="http://schemas.microsoft.com/office/powerpoint/2010/main" val="1060364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a:t>Les planètes</a:t>
            </a:r>
          </a:p>
        </p:txBody>
      </p:sp>
      <p:sp>
        <p:nvSpPr>
          <p:cNvPr id="3" name="Espace réservé du contenu 2"/>
          <p:cNvSpPr>
            <a:spLocks noGrp="1"/>
          </p:cNvSpPr>
          <p:nvPr>
            <p:ph idx="1"/>
          </p:nvPr>
        </p:nvSpPr>
        <p:spPr>
          <a:xfrm>
            <a:off x="457200" y="1600200"/>
            <a:ext cx="8229600" cy="4525963"/>
          </a:xfrm>
        </p:spPr>
        <p:txBody>
          <a:bodyPr>
            <a:normAutofit fontScale="92500" lnSpcReduction="20000"/>
          </a:bodyPr>
          <a:lstStyle/>
          <a:p>
            <a:r>
              <a:rPr lang="fr-CA" sz="1600" dirty="0"/>
              <a:t>Lune</a:t>
            </a:r>
          </a:p>
          <a:p>
            <a:pPr lvl="1"/>
            <a:r>
              <a:rPr lang="fr-CA" sz="1200" dirty="0"/>
              <a:t>Nouvelle Lune le 19 octobre dans Vierge</a:t>
            </a:r>
          </a:p>
          <a:p>
            <a:pPr lvl="1"/>
            <a:r>
              <a:rPr lang="fr-CA" sz="1200" dirty="0"/>
              <a:t>Premier Quartier le 28 octobre dans Capricorne</a:t>
            </a:r>
          </a:p>
          <a:p>
            <a:pPr lvl="1"/>
            <a:r>
              <a:rPr lang="fr-CA" sz="1200" dirty="0"/>
              <a:t>Pleine Lune le 4 novembre dans Baleine</a:t>
            </a:r>
          </a:p>
          <a:p>
            <a:pPr lvl="1"/>
            <a:r>
              <a:rPr lang="fr-CA" sz="1200" dirty="0"/>
              <a:t>Dernier Quartier le 10 novembre dans Lion</a:t>
            </a:r>
          </a:p>
          <a:p>
            <a:r>
              <a:rPr lang="fr-CA" sz="1600" dirty="0"/>
              <a:t>Mercure :</a:t>
            </a:r>
          </a:p>
          <a:p>
            <a:pPr lvl="1"/>
            <a:r>
              <a:rPr lang="fr-CA" sz="1200" dirty="0"/>
              <a:t>On pourra l’observer dans le ciel du soir dans la constellation de la Balance durant le mois de novembre.   </a:t>
            </a:r>
            <a:endParaRPr lang="fr-CA" sz="1600" dirty="0"/>
          </a:p>
          <a:p>
            <a:r>
              <a:rPr lang="fr-CA" sz="1600" dirty="0"/>
              <a:t>Vénus :</a:t>
            </a:r>
          </a:p>
          <a:p>
            <a:pPr lvl="1"/>
            <a:r>
              <a:rPr lang="fr-CA" sz="1200" dirty="0"/>
              <a:t>On pourrait l’observer dans le ciel du matin jusqu’à la fin de l’année;</a:t>
            </a:r>
          </a:p>
          <a:p>
            <a:pPr lvl="2"/>
            <a:r>
              <a:rPr lang="fr-CA" sz="800" dirty="0"/>
              <a:t>dans la constellation de la </a:t>
            </a:r>
            <a:r>
              <a:rPr lang="fr-CA" sz="800"/>
              <a:t>Vierge du </a:t>
            </a:r>
            <a:r>
              <a:rPr lang="fr-CA" sz="800" dirty="0"/>
              <a:t>15 octobre au 16 novembre.   </a:t>
            </a:r>
          </a:p>
          <a:p>
            <a:r>
              <a:rPr lang="fr-CA" sz="1600" dirty="0"/>
              <a:t>Mars :</a:t>
            </a:r>
          </a:p>
          <a:p>
            <a:pPr lvl="1"/>
            <a:r>
              <a:rPr lang="fr-CA" sz="1200" dirty="0"/>
              <a:t>On pourrait l’observer dans le ciel du matin dans la constellation du Lion jusqu’à la fin d’octobre et ensuite dans la constellation de la Vierge.  Elle est petite puisqu’elle est à distance maximum.   Attendez au printemps 2018! </a:t>
            </a:r>
          </a:p>
          <a:p>
            <a:r>
              <a:rPr lang="fr-CA" sz="1600" dirty="0"/>
              <a:t>Jupiter :</a:t>
            </a:r>
          </a:p>
          <a:p>
            <a:pPr lvl="1"/>
            <a:r>
              <a:rPr lang="fr-CA" sz="1200" dirty="0"/>
              <a:t>On pourrait l’observer dans la constellation de la Vierge dans le ciel du matin.  </a:t>
            </a:r>
          </a:p>
          <a:p>
            <a:r>
              <a:rPr lang="fr-CA" sz="1600" dirty="0"/>
              <a:t>Saturne :</a:t>
            </a:r>
          </a:p>
          <a:p>
            <a:pPr lvl="1"/>
            <a:r>
              <a:rPr lang="fr-CA" sz="1200" dirty="0"/>
              <a:t>On pourrait l’apercevoir dans le ciel du soir dans la constellation du Serpentaire donc très basse.</a:t>
            </a:r>
          </a:p>
          <a:p>
            <a:r>
              <a:rPr lang="fr-CA" sz="1600" dirty="0"/>
              <a:t>Uranus :</a:t>
            </a:r>
          </a:p>
          <a:p>
            <a:pPr lvl="1"/>
            <a:r>
              <a:rPr lang="fr-CA" sz="1200" dirty="0"/>
              <a:t>On pourrait l’observer dans le ciel du soir dans la constellation du Poissons.  Elle sera en opposition le 19 octobre. </a:t>
            </a:r>
          </a:p>
          <a:p>
            <a:r>
              <a:rPr lang="fr-CA" sz="1600" dirty="0"/>
              <a:t>Neptune :</a:t>
            </a:r>
          </a:p>
          <a:p>
            <a:pPr lvl="1"/>
            <a:r>
              <a:rPr lang="fr-CA" sz="1200" dirty="0"/>
              <a:t>On pourrait l’observer dans le ciel du soir dans la constellation du Verseau.    </a:t>
            </a:r>
          </a:p>
          <a:p>
            <a:pPr lvl="1"/>
            <a:endParaRPr lang="fr-CA" sz="1200" dirty="0"/>
          </a:p>
          <a:p>
            <a:pPr marL="457200" lvl="1" indent="0">
              <a:buNone/>
            </a:pPr>
            <a:r>
              <a:rPr lang="fr-CA" sz="1200" b="1" i="1" dirty="0"/>
              <a:t>Nota </a:t>
            </a:r>
            <a:r>
              <a:rPr lang="fr-CA" sz="1200" b="1" i="1" dirty="0" err="1"/>
              <a:t>Bena</a:t>
            </a:r>
            <a:r>
              <a:rPr lang="fr-CA" sz="1200" b="1" i="1" dirty="0"/>
              <a:t> : utilisation du conditionnel pour indiquer si pas de nuages!!!! </a:t>
            </a:r>
            <a:endParaRPr lang="fr-CA" sz="1600" b="1" i="1" dirty="0"/>
          </a:p>
          <a:p>
            <a:pPr lvl="1"/>
            <a:endParaRPr lang="fr-CA" sz="1200" dirty="0"/>
          </a:p>
        </p:txBody>
      </p:sp>
    </p:spTree>
    <p:extLst>
      <p:ext uri="{BB962C8B-B14F-4D97-AF65-F5344CB8AC3E}">
        <p14:creationId xmlns:p14="http://schemas.microsoft.com/office/powerpoint/2010/main" val="21761708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a:t>Observation : Lunes de planètes</a:t>
            </a:r>
          </a:p>
        </p:txBody>
      </p:sp>
      <p:sp>
        <p:nvSpPr>
          <p:cNvPr id="3" name="Espace réservé du contenu 2"/>
          <p:cNvSpPr>
            <a:spLocks noGrp="1"/>
          </p:cNvSpPr>
          <p:nvPr>
            <p:ph idx="1"/>
          </p:nvPr>
        </p:nvSpPr>
        <p:spPr/>
        <p:txBody>
          <a:bodyPr>
            <a:normAutofit/>
          </a:bodyPr>
          <a:lstStyle/>
          <a:p>
            <a:pPr lvl="2"/>
            <a:endParaRPr lang="fr-CA" sz="2000" dirty="0"/>
          </a:p>
          <a:p>
            <a:endParaRPr lang="fr-CA" sz="1200" dirty="0"/>
          </a:p>
        </p:txBody>
      </p:sp>
      <p:graphicFrame>
        <p:nvGraphicFramePr>
          <p:cNvPr id="4" name="Tableau 3">
            <a:extLst>
              <a:ext uri="{FF2B5EF4-FFF2-40B4-BE49-F238E27FC236}">
                <a16:creationId xmlns:a16="http://schemas.microsoft.com/office/drawing/2014/main" id="{C2617E38-C53C-4762-B3AC-3AC59FDB5B6D}"/>
              </a:ext>
            </a:extLst>
          </p:cNvPr>
          <p:cNvGraphicFramePr>
            <a:graphicFrameLocks noGrp="1"/>
          </p:cNvGraphicFramePr>
          <p:nvPr>
            <p:extLst>
              <p:ext uri="{D42A27DB-BD31-4B8C-83A1-F6EECF244321}">
                <p14:modId xmlns:p14="http://schemas.microsoft.com/office/powerpoint/2010/main" val="3406600975"/>
              </p:ext>
            </p:extLst>
          </p:nvPr>
        </p:nvGraphicFramePr>
        <p:xfrm>
          <a:off x="1907704" y="1600204"/>
          <a:ext cx="5976664" cy="4525955"/>
        </p:xfrm>
        <a:graphic>
          <a:graphicData uri="http://schemas.openxmlformats.org/drawingml/2006/table">
            <a:tbl>
              <a:tblPr/>
              <a:tblGrid>
                <a:gridCol w="767469">
                  <a:extLst>
                    <a:ext uri="{9D8B030D-6E8A-4147-A177-3AD203B41FA5}">
                      <a16:colId xmlns:a16="http://schemas.microsoft.com/office/drawing/2014/main" val="627573599"/>
                    </a:ext>
                  </a:extLst>
                </a:gridCol>
                <a:gridCol w="978522">
                  <a:extLst>
                    <a:ext uri="{9D8B030D-6E8A-4147-A177-3AD203B41FA5}">
                      <a16:colId xmlns:a16="http://schemas.microsoft.com/office/drawing/2014/main" val="2140835860"/>
                    </a:ext>
                  </a:extLst>
                </a:gridCol>
                <a:gridCol w="767469">
                  <a:extLst>
                    <a:ext uri="{9D8B030D-6E8A-4147-A177-3AD203B41FA5}">
                      <a16:colId xmlns:a16="http://schemas.microsoft.com/office/drawing/2014/main" val="3104836438"/>
                    </a:ext>
                  </a:extLst>
                </a:gridCol>
                <a:gridCol w="767469">
                  <a:extLst>
                    <a:ext uri="{9D8B030D-6E8A-4147-A177-3AD203B41FA5}">
                      <a16:colId xmlns:a16="http://schemas.microsoft.com/office/drawing/2014/main" val="1260127704"/>
                    </a:ext>
                  </a:extLst>
                </a:gridCol>
                <a:gridCol w="767469">
                  <a:extLst>
                    <a:ext uri="{9D8B030D-6E8A-4147-A177-3AD203B41FA5}">
                      <a16:colId xmlns:a16="http://schemas.microsoft.com/office/drawing/2014/main" val="2909085716"/>
                    </a:ext>
                  </a:extLst>
                </a:gridCol>
                <a:gridCol w="959336">
                  <a:extLst>
                    <a:ext uri="{9D8B030D-6E8A-4147-A177-3AD203B41FA5}">
                      <a16:colId xmlns:a16="http://schemas.microsoft.com/office/drawing/2014/main" val="2841120082"/>
                    </a:ext>
                  </a:extLst>
                </a:gridCol>
                <a:gridCol w="968930">
                  <a:extLst>
                    <a:ext uri="{9D8B030D-6E8A-4147-A177-3AD203B41FA5}">
                      <a16:colId xmlns:a16="http://schemas.microsoft.com/office/drawing/2014/main" val="3226465688"/>
                    </a:ext>
                  </a:extLst>
                </a:gridCol>
              </a:tblGrid>
              <a:tr h="202052">
                <a:tc gridSpan="3">
                  <a:txBody>
                    <a:bodyPr/>
                    <a:lstStyle/>
                    <a:p>
                      <a:pPr algn="l" fontAlgn="b"/>
                      <a:r>
                        <a:rPr lang="en-US" sz="1200" b="1" i="0" u="none" strike="noStrike">
                          <a:solidFill>
                            <a:srgbClr val="000000"/>
                          </a:solidFill>
                          <a:effectLst/>
                          <a:latin typeface="Calibri" panose="020F0502020204030204" pitchFamily="34" charset="0"/>
                        </a:rPr>
                        <a:t>Lunes de Jupiter</a:t>
                      </a:r>
                    </a:p>
                  </a:txBody>
                  <a:tcPr marL="5773" marR="5773" marT="5773"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1200" b="0" i="0" u="none" strike="noStrike">
                        <a:solidFill>
                          <a:srgbClr val="000000"/>
                        </a:solidFill>
                        <a:effectLst/>
                        <a:latin typeface="Calibri" panose="020F0502020204030204" pitchFamily="34" charset="0"/>
                      </a:endParaRPr>
                    </a:p>
                  </a:txBody>
                  <a:tcPr marL="5773" marR="5773" marT="5773" marB="0" anchor="b">
                    <a:lnL>
                      <a:noFill/>
                    </a:lnL>
                    <a:lnR>
                      <a:noFill/>
                    </a:lnR>
                    <a:lnT>
                      <a:noFill/>
                    </a:lnT>
                    <a:lnB>
                      <a:noFill/>
                    </a:lnB>
                  </a:tcPr>
                </a:tc>
                <a:tc gridSpan="3">
                  <a:txBody>
                    <a:bodyPr/>
                    <a:lstStyle/>
                    <a:p>
                      <a:pPr algn="l" fontAlgn="b"/>
                      <a:r>
                        <a:rPr lang="en-US" sz="1200" b="1" i="0" u="none" strike="noStrike">
                          <a:solidFill>
                            <a:srgbClr val="000000"/>
                          </a:solidFill>
                          <a:effectLst/>
                          <a:latin typeface="Calibri" panose="020F0502020204030204" pitchFamily="34" charset="0"/>
                        </a:rPr>
                        <a:t>Lunes de Saturne </a:t>
                      </a:r>
                    </a:p>
                  </a:txBody>
                  <a:tcPr marL="5773" marR="5773" marT="5773" marB="0" anchor="b">
                    <a:lnL>
                      <a:noFill/>
                    </a:lnL>
                    <a:lnR>
                      <a:noFill/>
                    </a:lnR>
                    <a:lnT>
                      <a:noFill/>
                    </a:lnT>
                    <a:lnB>
                      <a:noFill/>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319949211"/>
                  </a:ext>
                </a:extLst>
              </a:tr>
              <a:tr h="150096">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w="63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tcPr>
                </a:tc>
                <a:tc>
                  <a:txBody>
                    <a:bodyPr/>
                    <a:lstStyle/>
                    <a:p>
                      <a:pPr algn="ctr" fontAlgn="ctr"/>
                      <a:r>
                        <a:rPr lang="en-US" sz="800" b="1" i="0" u="none" strike="noStrike">
                          <a:solidFill>
                            <a:srgbClr val="000000"/>
                          </a:solidFill>
                          <a:effectLst/>
                          <a:latin typeface="Calibri" panose="020F0502020204030204" pitchFamily="34" charset="0"/>
                        </a:rPr>
                        <a:t>Ouest</a:t>
                      </a:r>
                    </a:p>
                  </a:txBody>
                  <a:tcPr marL="5773" marR="5773" marT="57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800" b="1" i="0" u="none" strike="noStrike">
                          <a:solidFill>
                            <a:srgbClr val="000000"/>
                          </a:solidFill>
                          <a:effectLst/>
                          <a:latin typeface="Calibri" panose="020F0502020204030204" pitchFamily="34" charset="0"/>
                        </a:rPr>
                        <a:t>Est</a:t>
                      </a:r>
                    </a:p>
                  </a:txBody>
                  <a:tcPr marL="5773" marR="5773" marT="57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800" b="1" i="0" u="none" strike="noStrike">
                          <a:solidFill>
                            <a:srgbClr val="000000"/>
                          </a:solidFill>
                          <a:effectLst/>
                          <a:latin typeface="Calibri" panose="020F0502020204030204" pitchFamily="34" charset="0"/>
                        </a:rPr>
                        <a:t>Sud</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1" i="0" u="none" strike="noStrike">
                          <a:solidFill>
                            <a:srgbClr val="000000"/>
                          </a:solidFill>
                          <a:effectLst/>
                          <a:latin typeface="Calibri" panose="020F0502020204030204" pitchFamily="34" charset="0"/>
                        </a:rPr>
                        <a:t>Nord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49373198"/>
                  </a:ext>
                </a:extLst>
              </a:tr>
              <a:tr h="127004">
                <a:tc>
                  <a:txBody>
                    <a:bodyPr/>
                    <a:lstStyle/>
                    <a:p>
                      <a:pPr algn="l" fontAlgn="b"/>
                      <a:r>
                        <a:rPr lang="en-US" sz="700" b="1" i="0" u="none" strike="noStrike">
                          <a:solidFill>
                            <a:srgbClr val="FF0000"/>
                          </a:solidFill>
                          <a:effectLst/>
                          <a:latin typeface="Calibri" panose="020F0502020204030204" pitchFamily="34" charset="0"/>
                        </a:rPr>
                        <a:t>Callisto</a:t>
                      </a:r>
                    </a:p>
                  </a:txBody>
                  <a:tcPr marL="5773" marR="5773" marT="5773" marB="0" anchor="b">
                    <a:lnL w="1905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600" b="1" i="0" u="none" strike="noStrike">
                          <a:solidFill>
                            <a:srgbClr val="000000"/>
                          </a:solidFill>
                          <a:effectLst/>
                          <a:latin typeface="Calibri" panose="020F0502020204030204" pitchFamily="34" charset="0"/>
                        </a:rPr>
                        <a:t> </a:t>
                      </a:r>
                    </a:p>
                  </a:txBody>
                  <a:tcPr marL="5773" marR="5773" marT="5773" marB="0" anchor="ctr">
                    <a:lnL>
                      <a:noFill/>
                    </a:lnL>
                    <a:lnR>
                      <a:noFill/>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600" b="1" i="0" u="none" strike="noStrike">
                          <a:solidFill>
                            <a:srgbClr val="000000"/>
                          </a:solidFill>
                          <a:effectLst/>
                          <a:latin typeface="Calibri" panose="020F0502020204030204" pitchFamily="34" charset="0"/>
                        </a:rPr>
                        <a:t> </a:t>
                      </a:r>
                    </a:p>
                  </a:txBody>
                  <a:tcPr marL="5773" marR="5773" marT="5773" marB="0" anchor="ctr">
                    <a:lnL>
                      <a:noFill/>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FFFFFF"/>
                          </a:solidFill>
                          <a:effectLst/>
                          <a:latin typeface="Calibri" panose="020F0502020204030204" pitchFamily="34" charset="0"/>
                        </a:rPr>
                        <a:t>Titans</a:t>
                      </a:r>
                    </a:p>
                  </a:txBody>
                  <a:tcPr marL="5773" marR="5773" marT="5773"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0808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773" marR="5773" marT="577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Calibri" panose="020F0502020204030204" pitchFamily="34" charset="0"/>
                        </a:rPr>
                        <a:t> </a:t>
                      </a:r>
                    </a:p>
                  </a:txBody>
                  <a:tcPr marL="5773" marR="5773" marT="577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54917189"/>
                  </a:ext>
                </a:extLst>
              </a:tr>
              <a:tr h="121231">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tcPr>
                </a:tc>
                <a:tc>
                  <a:txBody>
                    <a:bodyPr/>
                    <a:lstStyle/>
                    <a:p>
                      <a:pPr algn="l" fontAlgn="b"/>
                      <a:r>
                        <a:rPr lang="en-US" sz="600" b="0" i="0" u="none" strike="noStrike">
                          <a:solidFill>
                            <a:srgbClr val="FF00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600" b="0" i="0" u="none" strike="noStrike">
                          <a:solidFill>
                            <a:srgbClr val="FF0000"/>
                          </a:solidFill>
                          <a:effectLst/>
                          <a:latin typeface="Calibri" panose="020F0502020204030204" pitchFamily="34" charset="0"/>
                        </a:rPr>
                        <a:t>21 octobre</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CE4D6"/>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600" b="0" i="0" u="none" strike="noStrike">
                          <a:solidFill>
                            <a:srgbClr val="000000"/>
                          </a:solidFill>
                          <a:effectLst/>
                          <a:latin typeface="Calibri" panose="020F0502020204030204" pitchFamily="34" charset="0"/>
                        </a:rPr>
                        <a:t>21 octobre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600" b="0" i="0" u="none" strike="noStrike">
                          <a:solidFill>
                            <a:srgbClr val="0000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2F2F2"/>
                    </a:solidFill>
                  </a:tcPr>
                </a:tc>
                <a:extLst>
                  <a:ext uri="{0D108BD9-81ED-4DB2-BD59-A6C34878D82A}">
                    <a16:rowId xmlns:a16="http://schemas.microsoft.com/office/drawing/2014/main" val="1273119349"/>
                  </a:ext>
                </a:extLst>
              </a:tr>
              <a:tr h="115458">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FF0000"/>
                          </a:solidFill>
                          <a:effectLst/>
                          <a:latin typeface="Calibri" panose="020F0502020204030204" pitchFamily="34" charset="0"/>
                        </a:rPr>
                        <a:t>29 octobre</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CE4D6"/>
                    </a:solidFill>
                  </a:tcPr>
                </a:tc>
                <a:tc>
                  <a:txBody>
                    <a:bodyPr/>
                    <a:lstStyle/>
                    <a:p>
                      <a:pPr algn="l" fontAlgn="b"/>
                      <a:r>
                        <a:rPr lang="en-US" sz="600" b="0" i="0" u="none" strike="noStrike">
                          <a:solidFill>
                            <a:srgbClr val="FF00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2F2F2"/>
                    </a:solidFill>
                  </a:tcPr>
                </a:tc>
                <a:tc>
                  <a:txBody>
                    <a:bodyPr/>
                    <a:lstStyle/>
                    <a:p>
                      <a:pPr algn="l" fontAlgn="b"/>
                      <a:r>
                        <a:rPr lang="en-US" sz="600" b="0" i="0" u="none" strike="noStrike">
                          <a:solidFill>
                            <a:srgbClr val="000000"/>
                          </a:solidFill>
                          <a:effectLst/>
                          <a:latin typeface="Calibri" panose="020F0502020204030204" pitchFamily="34" charset="0"/>
                        </a:rPr>
                        <a:t>30 octobre</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035219964"/>
                  </a:ext>
                </a:extLst>
              </a:tr>
              <a:tr h="115458">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FF00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FF0000"/>
                          </a:solidFill>
                          <a:effectLst/>
                          <a:latin typeface="Calibri" panose="020F0502020204030204" pitchFamily="34" charset="0"/>
                        </a:rPr>
                        <a:t>6 novembre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CE4D6"/>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6 novembre</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2F2F2"/>
                    </a:solidFill>
                  </a:tcPr>
                </a:tc>
                <a:extLst>
                  <a:ext uri="{0D108BD9-81ED-4DB2-BD59-A6C34878D82A}">
                    <a16:rowId xmlns:a16="http://schemas.microsoft.com/office/drawing/2014/main" val="1773674938"/>
                  </a:ext>
                </a:extLst>
              </a:tr>
              <a:tr h="115458">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FF0000"/>
                          </a:solidFill>
                          <a:effectLst/>
                          <a:latin typeface="Calibri" panose="020F0502020204030204" pitchFamily="34" charset="0"/>
                        </a:rPr>
                        <a:t>15 novembre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CE4D6"/>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2F2F2"/>
                    </a:solidFill>
                  </a:tcPr>
                </a:tc>
                <a:tc>
                  <a:txBody>
                    <a:bodyPr/>
                    <a:lstStyle/>
                    <a:p>
                      <a:pPr algn="l" fontAlgn="b"/>
                      <a:r>
                        <a:rPr lang="en-US" sz="600" b="0" i="0" u="none" strike="noStrike">
                          <a:solidFill>
                            <a:srgbClr val="000000"/>
                          </a:solidFill>
                          <a:effectLst/>
                          <a:latin typeface="Calibri" panose="020F0502020204030204" pitchFamily="34" charset="0"/>
                        </a:rPr>
                        <a:t>15 novembre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76725696"/>
                  </a:ext>
                </a:extLst>
              </a:tr>
              <a:tr h="115458">
                <a:tc>
                  <a:txBody>
                    <a:bodyPr/>
                    <a:lstStyle/>
                    <a:p>
                      <a:pPr algn="l" fontAlgn="b"/>
                      <a:r>
                        <a:rPr lang="en-US" sz="700" b="0" i="0" u="none" strike="noStrike">
                          <a:solidFill>
                            <a:srgbClr val="000000"/>
                          </a:solidFill>
                          <a:effectLst/>
                          <a:latin typeface="Calibri" panose="020F0502020204030204" pitchFamily="34" charset="0"/>
                        </a:rPr>
                        <a:t> </a:t>
                      </a:r>
                    </a:p>
                  </a:txBody>
                  <a:tcPr marL="5773" marR="5773" marT="5773"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BFBFBF"/>
                    </a:solidFill>
                  </a:tcPr>
                </a:tc>
                <a:tc>
                  <a:txBody>
                    <a:bodyPr/>
                    <a:lstStyle/>
                    <a:p>
                      <a:pPr algn="l" fontAlgn="b"/>
                      <a:r>
                        <a:rPr lang="en-US" sz="600" b="0" i="0" u="none" strike="noStrike">
                          <a:solidFill>
                            <a:srgbClr val="0000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BFBFBF"/>
                    </a:solidFill>
                  </a:tcPr>
                </a:tc>
                <a:tc>
                  <a:txBody>
                    <a:bodyPr/>
                    <a:lstStyle/>
                    <a:p>
                      <a:pPr algn="l" fontAlgn="b"/>
                      <a:r>
                        <a:rPr lang="en-US" sz="600" b="0" i="0" u="none" strike="noStrike">
                          <a:solidFill>
                            <a:srgbClr val="0000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 </a:t>
                      </a:r>
                    </a:p>
                  </a:txBody>
                  <a:tcPr marL="5773" marR="5773" marT="5773" marB="0" anchor="b">
                    <a:lnL>
                      <a:noFill/>
                    </a:lnL>
                    <a:lnR>
                      <a:noFill/>
                    </a:lnR>
                    <a:lnT>
                      <a:noFill/>
                    </a:lnT>
                    <a:lnB w="6350" cap="flat" cmpd="sng" algn="ctr">
                      <a:solidFill>
                        <a:srgbClr val="000000"/>
                      </a:solidFill>
                      <a:prstDash val="solid"/>
                      <a:round/>
                      <a:headEnd type="none" w="med" len="med"/>
                      <a:tailEnd type="none" w="med" len="med"/>
                    </a:lnB>
                    <a:solidFill>
                      <a:srgbClr val="BFBFBF"/>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773" marR="5773" marT="577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773" marR="5773" marT="577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2631579851"/>
                  </a:ext>
                </a:extLst>
              </a:tr>
              <a:tr h="115458">
                <a:tc>
                  <a:txBody>
                    <a:bodyPr/>
                    <a:lstStyle/>
                    <a:p>
                      <a:pPr algn="l" fontAlgn="b"/>
                      <a:r>
                        <a:rPr lang="en-US" sz="700" b="0" i="0" u="none" strike="noStrike">
                          <a:solidFill>
                            <a:srgbClr val="BF8F00"/>
                          </a:solidFill>
                          <a:effectLst/>
                          <a:latin typeface="Calibri" panose="020F0502020204030204" pitchFamily="34" charset="0"/>
                        </a:rPr>
                        <a:t>Gnymède</a:t>
                      </a:r>
                    </a:p>
                  </a:txBody>
                  <a:tcPr marL="5773" marR="5773" marT="5773"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a:solidFill>
                            <a:srgbClr val="000000"/>
                          </a:solidFill>
                          <a:effectLst/>
                          <a:latin typeface="Calibri" panose="020F0502020204030204" pitchFamily="34" charset="0"/>
                        </a:rPr>
                        <a:t> </a:t>
                      </a:r>
                    </a:p>
                  </a:txBody>
                  <a:tcPr marL="5773" marR="5773" marT="577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a:solidFill>
                            <a:srgbClr val="000000"/>
                          </a:solidFill>
                          <a:effectLst/>
                          <a:latin typeface="Calibri" panose="020F0502020204030204" pitchFamily="34" charset="0"/>
                        </a:rPr>
                        <a:t> </a:t>
                      </a:r>
                    </a:p>
                  </a:txBody>
                  <a:tcPr marL="5773" marR="5773" marT="577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CCFF33"/>
                          </a:solidFill>
                          <a:effectLst/>
                          <a:latin typeface="Calibri" panose="020F0502020204030204" pitchFamily="34" charset="0"/>
                        </a:rPr>
                        <a:t>Rhéa</a:t>
                      </a:r>
                    </a:p>
                  </a:txBody>
                  <a:tcPr marL="5773" marR="5773" marT="5773"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0808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773" marR="5773" marT="577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Calibri" panose="020F0502020204030204" pitchFamily="34" charset="0"/>
                        </a:rPr>
                        <a:t> </a:t>
                      </a:r>
                    </a:p>
                  </a:txBody>
                  <a:tcPr marL="5773" marR="5773" marT="577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54908119"/>
                  </a:ext>
                </a:extLst>
              </a:tr>
              <a:tr h="115458">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600" b="0" i="0" u="none" strike="noStrike">
                          <a:solidFill>
                            <a:srgbClr val="BF8F00"/>
                          </a:solidFill>
                          <a:effectLst/>
                          <a:latin typeface="Calibri" panose="020F0502020204030204" pitchFamily="34" charset="0"/>
                        </a:rPr>
                        <a:t>20 octobre</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2CC"/>
                    </a:solidFill>
                  </a:tcPr>
                </a:tc>
                <a:tc>
                  <a:txBody>
                    <a:bodyPr/>
                    <a:lstStyle/>
                    <a:p>
                      <a:pPr algn="l" fontAlgn="b"/>
                      <a:r>
                        <a:rPr lang="en-US" sz="600" b="0" i="0" u="none" strike="noStrike">
                          <a:solidFill>
                            <a:srgbClr val="BF8F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700" b="0" i="0" u="none" strike="noStrike">
                          <a:solidFill>
                            <a:srgbClr val="000000"/>
                          </a:solidFill>
                          <a:effectLst/>
                          <a:latin typeface="Calibri" panose="020F0502020204030204" pitchFamily="34" charset="0"/>
                        </a:rPr>
                        <a:t>18 octobre</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700" b="0" i="0" u="none" strike="noStrike">
                          <a:solidFill>
                            <a:srgbClr val="0000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E2FFC5"/>
                    </a:solidFill>
                  </a:tcPr>
                </a:tc>
                <a:extLst>
                  <a:ext uri="{0D108BD9-81ED-4DB2-BD59-A6C34878D82A}">
                    <a16:rowId xmlns:a16="http://schemas.microsoft.com/office/drawing/2014/main" val="2436533862"/>
                  </a:ext>
                </a:extLst>
              </a:tr>
              <a:tr h="115458">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BF8F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BF8F00"/>
                          </a:solidFill>
                          <a:effectLst/>
                          <a:latin typeface="Calibri" panose="020F0502020204030204" pitchFamily="34" charset="0"/>
                        </a:rPr>
                        <a:t>24 octobre</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2CC"/>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FFC5"/>
                    </a:solidFill>
                  </a:tcPr>
                </a:tc>
                <a:tc>
                  <a:txBody>
                    <a:bodyPr/>
                    <a:lstStyle/>
                    <a:p>
                      <a:pPr algn="l" fontAlgn="b"/>
                      <a:r>
                        <a:rPr lang="en-US" sz="700" b="0" i="0" u="none" strike="noStrike">
                          <a:solidFill>
                            <a:srgbClr val="000000"/>
                          </a:solidFill>
                          <a:effectLst/>
                          <a:latin typeface="Calibri" panose="020F0502020204030204" pitchFamily="34" charset="0"/>
                        </a:rPr>
                        <a:t>20 octobre</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394010708"/>
                  </a:ext>
                </a:extLst>
              </a:tr>
              <a:tr h="115458">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BF8F00"/>
                          </a:solidFill>
                          <a:effectLst/>
                          <a:latin typeface="Calibri" panose="020F0502020204030204" pitchFamily="34" charset="0"/>
                        </a:rPr>
                        <a:t>27 octobre</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2CC"/>
                    </a:solidFill>
                  </a:tcPr>
                </a:tc>
                <a:tc>
                  <a:txBody>
                    <a:bodyPr/>
                    <a:lstStyle/>
                    <a:p>
                      <a:pPr algn="l" fontAlgn="b"/>
                      <a:r>
                        <a:rPr lang="en-US" sz="600" b="0" i="0" u="none" strike="noStrike">
                          <a:solidFill>
                            <a:srgbClr val="BF8F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22 octobre</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FFC5"/>
                    </a:solidFill>
                  </a:tcPr>
                </a:tc>
                <a:extLst>
                  <a:ext uri="{0D108BD9-81ED-4DB2-BD59-A6C34878D82A}">
                    <a16:rowId xmlns:a16="http://schemas.microsoft.com/office/drawing/2014/main" val="2171264700"/>
                  </a:ext>
                </a:extLst>
              </a:tr>
              <a:tr h="115458">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BF8F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BF8F00"/>
                          </a:solidFill>
                          <a:effectLst/>
                          <a:latin typeface="Calibri" panose="020F0502020204030204" pitchFamily="34" charset="0"/>
                        </a:rPr>
                        <a:t>31 octobre</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2CC"/>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FFC5"/>
                    </a:solidFill>
                  </a:tcPr>
                </a:tc>
                <a:tc>
                  <a:txBody>
                    <a:bodyPr/>
                    <a:lstStyle/>
                    <a:p>
                      <a:pPr algn="l" fontAlgn="b"/>
                      <a:r>
                        <a:rPr lang="en-US" sz="700" b="0" i="0" u="none" strike="noStrike">
                          <a:solidFill>
                            <a:srgbClr val="000000"/>
                          </a:solidFill>
                          <a:effectLst/>
                          <a:latin typeface="Calibri" panose="020F0502020204030204" pitchFamily="34" charset="0"/>
                        </a:rPr>
                        <a:t>24 octobre</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332606506"/>
                  </a:ext>
                </a:extLst>
              </a:tr>
              <a:tr h="115458">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BF8F00"/>
                          </a:solidFill>
                          <a:effectLst/>
                          <a:latin typeface="Calibri" panose="020F0502020204030204" pitchFamily="34" charset="0"/>
                        </a:rPr>
                        <a:t>3 novembre</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2CC"/>
                    </a:solidFill>
                  </a:tcPr>
                </a:tc>
                <a:tc>
                  <a:txBody>
                    <a:bodyPr/>
                    <a:lstStyle/>
                    <a:p>
                      <a:pPr algn="l" fontAlgn="b"/>
                      <a:r>
                        <a:rPr lang="en-US" sz="600" b="0" i="0" u="none" strike="noStrike">
                          <a:solidFill>
                            <a:srgbClr val="BF8F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26 octobre</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FFC5"/>
                    </a:solidFill>
                  </a:tcPr>
                </a:tc>
                <a:extLst>
                  <a:ext uri="{0D108BD9-81ED-4DB2-BD59-A6C34878D82A}">
                    <a16:rowId xmlns:a16="http://schemas.microsoft.com/office/drawing/2014/main" val="3735814548"/>
                  </a:ext>
                </a:extLst>
              </a:tr>
              <a:tr h="115458">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BF8F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BF8F00"/>
                          </a:solidFill>
                          <a:effectLst/>
                          <a:latin typeface="Calibri" panose="020F0502020204030204" pitchFamily="34" charset="0"/>
                        </a:rPr>
                        <a:t>7 novembre</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2CC"/>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FFC5"/>
                    </a:solidFill>
                  </a:tcPr>
                </a:tc>
                <a:tc>
                  <a:txBody>
                    <a:bodyPr/>
                    <a:lstStyle/>
                    <a:p>
                      <a:pPr algn="l" fontAlgn="b"/>
                      <a:r>
                        <a:rPr lang="en-US" sz="700" b="0" i="0" u="none" strike="noStrike">
                          <a:solidFill>
                            <a:srgbClr val="000000"/>
                          </a:solidFill>
                          <a:effectLst/>
                          <a:latin typeface="Calibri" panose="020F0502020204030204" pitchFamily="34" charset="0"/>
                        </a:rPr>
                        <a:t>29 octobre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125733931"/>
                  </a:ext>
                </a:extLst>
              </a:tr>
              <a:tr h="115458">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BF8F00"/>
                          </a:solidFill>
                          <a:effectLst/>
                          <a:latin typeface="Calibri" panose="020F0502020204030204" pitchFamily="34" charset="0"/>
                        </a:rPr>
                        <a:t>10 novembre</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2CC"/>
                    </a:solidFill>
                  </a:tcPr>
                </a:tc>
                <a:tc>
                  <a:txBody>
                    <a:bodyPr/>
                    <a:lstStyle/>
                    <a:p>
                      <a:pPr algn="l" fontAlgn="b"/>
                      <a:r>
                        <a:rPr lang="en-US" sz="600" b="0" i="0" u="none" strike="noStrike">
                          <a:solidFill>
                            <a:srgbClr val="BF8F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31 octobre</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FFC5"/>
                    </a:solidFill>
                  </a:tcPr>
                </a:tc>
                <a:extLst>
                  <a:ext uri="{0D108BD9-81ED-4DB2-BD59-A6C34878D82A}">
                    <a16:rowId xmlns:a16="http://schemas.microsoft.com/office/drawing/2014/main" val="2716997264"/>
                  </a:ext>
                </a:extLst>
              </a:tr>
              <a:tr h="115458">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BF8F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BF8F00"/>
                          </a:solidFill>
                          <a:effectLst/>
                          <a:latin typeface="Calibri" panose="020F0502020204030204" pitchFamily="34" charset="0"/>
                        </a:rPr>
                        <a:t>14 novembre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2CC"/>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FFC5"/>
                    </a:solidFill>
                  </a:tcPr>
                </a:tc>
                <a:tc>
                  <a:txBody>
                    <a:bodyPr/>
                    <a:lstStyle/>
                    <a:p>
                      <a:pPr algn="l" fontAlgn="b"/>
                      <a:r>
                        <a:rPr lang="en-US" sz="700" b="0" i="0" u="none" strike="noStrike">
                          <a:solidFill>
                            <a:srgbClr val="000000"/>
                          </a:solidFill>
                          <a:effectLst/>
                          <a:latin typeface="Calibri" panose="020F0502020204030204" pitchFamily="34" charset="0"/>
                        </a:rPr>
                        <a:t>2 novembre</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815198690"/>
                  </a:ext>
                </a:extLst>
              </a:tr>
              <a:tr h="115458">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600" b="0" i="0" u="none" strike="noStrike">
                          <a:solidFill>
                            <a:srgbClr val="BF8F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4 novembre</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FFC5"/>
                    </a:solidFill>
                  </a:tcPr>
                </a:tc>
                <a:extLst>
                  <a:ext uri="{0D108BD9-81ED-4DB2-BD59-A6C34878D82A}">
                    <a16:rowId xmlns:a16="http://schemas.microsoft.com/office/drawing/2014/main" val="2592103343"/>
                  </a:ext>
                </a:extLst>
              </a:tr>
              <a:tr h="115458">
                <a:tc>
                  <a:txBody>
                    <a:bodyPr/>
                    <a:lstStyle/>
                    <a:p>
                      <a:pPr algn="l" fontAlgn="b"/>
                      <a:r>
                        <a:rPr lang="en-US" sz="700" b="0" i="0" u="none" strike="noStrike">
                          <a:solidFill>
                            <a:srgbClr val="000000"/>
                          </a:solidFill>
                          <a:effectLst/>
                          <a:latin typeface="Calibri" panose="020F0502020204030204" pitchFamily="34" charset="0"/>
                        </a:rPr>
                        <a:t> </a:t>
                      </a:r>
                    </a:p>
                  </a:txBody>
                  <a:tcPr marL="5773" marR="5773" marT="5773" marB="0" anchor="b">
                    <a:lnL>
                      <a:noFill/>
                    </a:lnL>
                    <a:lnR>
                      <a:noFill/>
                    </a:lnR>
                    <a:lnT>
                      <a:noFill/>
                    </a:lnT>
                    <a:lnB w="6350" cap="flat" cmpd="sng" algn="ctr">
                      <a:solidFill>
                        <a:srgbClr val="000000"/>
                      </a:solidFill>
                      <a:prstDash val="solid"/>
                      <a:round/>
                      <a:headEnd type="none" w="med" len="med"/>
                      <a:tailEnd type="none" w="med" len="med"/>
                    </a:lnB>
                    <a:solidFill>
                      <a:srgbClr val="BFBFBF"/>
                    </a:solidFill>
                  </a:tcPr>
                </a:tc>
                <a:tc>
                  <a:txBody>
                    <a:bodyPr/>
                    <a:lstStyle/>
                    <a:p>
                      <a:pPr algn="l" fontAlgn="b"/>
                      <a:r>
                        <a:rPr lang="en-US" sz="600" b="0" i="0" u="none" strike="noStrike">
                          <a:solidFill>
                            <a:srgbClr val="000000"/>
                          </a:solidFill>
                          <a:effectLst/>
                          <a:latin typeface="Calibri" panose="020F0502020204030204" pitchFamily="34" charset="0"/>
                        </a:rPr>
                        <a:t> </a:t>
                      </a:r>
                    </a:p>
                  </a:txBody>
                  <a:tcPr marL="5773" marR="5773" marT="577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l" fontAlgn="b"/>
                      <a:r>
                        <a:rPr lang="en-US" sz="600" b="0" i="0" u="none" strike="noStrike">
                          <a:solidFill>
                            <a:srgbClr val="BF8F00"/>
                          </a:solidFill>
                          <a:effectLst/>
                          <a:latin typeface="Calibri" panose="020F0502020204030204" pitchFamily="34" charset="0"/>
                        </a:rPr>
                        <a:t> </a:t>
                      </a:r>
                    </a:p>
                  </a:txBody>
                  <a:tcPr marL="5773" marR="5773" marT="577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FFC5"/>
                    </a:solidFill>
                  </a:tcPr>
                </a:tc>
                <a:tc>
                  <a:txBody>
                    <a:bodyPr/>
                    <a:lstStyle/>
                    <a:p>
                      <a:pPr algn="l" fontAlgn="b"/>
                      <a:r>
                        <a:rPr lang="en-US" sz="700" b="0" i="0" u="none" strike="noStrike">
                          <a:solidFill>
                            <a:srgbClr val="000000"/>
                          </a:solidFill>
                          <a:effectLst/>
                          <a:latin typeface="Calibri" panose="020F0502020204030204" pitchFamily="34" charset="0"/>
                        </a:rPr>
                        <a:t>7 novembre</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78539369"/>
                  </a:ext>
                </a:extLst>
              </a:tr>
              <a:tr h="115458">
                <a:tc>
                  <a:txBody>
                    <a:bodyPr/>
                    <a:lstStyle/>
                    <a:p>
                      <a:pPr algn="l" fontAlgn="b"/>
                      <a:r>
                        <a:rPr lang="en-US" sz="700" b="1" i="0" u="none" strike="noStrike">
                          <a:solidFill>
                            <a:srgbClr val="548235"/>
                          </a:solidFill>
                          <a:effectLst/>
                          <a:latin typeface="Calibri" panose="020F0502020204030204" pitchFamily="34" charset="0"/>
                        </a:rPr>
                        <a:t>Europe</a:t>
                      </a:r>
                    </a:p>
                  </a:txBody>
                  <a:tcPr marL="5773" marR="5773" marT="5773"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Calibri" panose="020F0502020204030204" pitchFamily="34" charset="0"/>
                        </a:rPr>
                        <a:t> </a:t>
                      </a:r>
                    </a:p>
                  </a:txBody>
                  <a:tcPr marL="5773" marR="5773" marT="577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Calibri" panose="020F0502020204030204" pitchFamily="34" charset="0"/>
                        </a:rPr>
                        <a:t> </a:t>
                      </a:r>
                    </a:p>
                  </a:txBody>
                  <a:tcPr marL="5773" marR="5773" marT="577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9 novembre</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FFC5"/>
                    </a:solidFill>
                  </a:tcPr>
                </a:tc>
                <a:extLst>
                  <a:ext uri="{0D108BD9-81ED-4DB2-BD59-A6C34878D82A}">
                    <a16:rowId xmlns:a16="http://schemas.microsoft.com/office/drawing/2014/main" val="504200016"/>
                  </a:ext>
                </a:extLst>
              </a:tr>
              <a:tr h="115458">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600" b="0" i="0" u="none" strike="noStrike">
                          <a:solidFill>
                            <a:srgbClr val="0000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600" b="0" i="0" u="none" strike="noStrike">
                          <a:solidFill>
                            <a:srgbClr val="000000"/>
                          </a:solidFill>
                          <a:effectLst/>
                          <a:latin typeface="Calibri" panose="020F0502020204030204" pitchFamily="34" charset="0"/>
                        </a:rPr>
                        <a:t>18 octobre</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C6E0B4"/>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FFC5"/>
                    </a:solidFill>
                  </a:tcPr>
                </a:tc>
                <a:tc>
                  <a:txBody>
                    <a:bodyPr/>
                    <a:lstStyle/>
                    <a:p>
                      <a:pPr algn="l" fontAlgn="b"/>
                      <a:r>
                        <a:rPr lang="en-US" sz="700" b="0" i="0" u="none" strike="noStrike">
                          <a:solidFill>
                            <a:srgbClr val="000000"/>
                          </a:solidFill>
                          <a:effectLst/>
                          <a:latin typeface="Calibri" panose="020F0502020204030204" pitchFamily="34" charset="0"/>
                        </a:rPr>
                        <a:t>12 novembre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936401365"/>
                  </a:ext>
                </a:extLst>
              </a:tr>
              <a:tr h="115458">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19 octobre</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C6E0B4"/>
                    </a:solidFill>
                  </a:tcPr>
                </a:tc>
                <a:tc>
                  <a:txBody>
                    <a:bodyPr/>
                    <a:lstStyle/>
                    <a:p>
                      <a:pPr algn="l" fontAlgn="b"/>
                      <a:r>
                        <a:rPr lang="en-US" sz="600" b="0" i="0" u="none" strike="noStrike">
                          <a:solidFill>
                            <a:srgbClr val="0000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14 novembre</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FFC5"/>
                    </a:solidFill>
                  </a:tcPr>
                </a:tc>
                <a:extLst>
                  <a:ext uri="{0D108BD9-81ED-4DB2-BD59-A6C34878D82A}">
                    <a16:rowId xmlns:a16="http://schemas.microsoft.com/office/drawing/2014/main" val="17094260"/>
                  </a:ext>
                </a:extLst>
              </a:tr>
              <a:tr h="115458">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21 octobre</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C6E0B4"/>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E2FFC5"/>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82785357"/>
                  </a:ext>
                </a:extLst>
              </a:tr>
              <a:tr h="115458">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23 octobre</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C6E0B4"/>
                    </a:solidFill>
                  </a:tcPr>
                </a:tc>
                <a:tc>
                  <a:txBody>
                    <a:bodyPr/>
                    <a:lstStyle/>
                    <a:p>
                      <a:pPr algn="l" fontAlgn="b"/>
                      <a:r>
                        <a:rPr lang="en-US" sz="600" b="0" i="0" u="none" strike="noStrike">
                          <a:solidFill>
                            <a:srgbClr val="0000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 </a:t>
                      </a:r>
                    </a:p>
                  </a:txBody>
                  <a:tcPr marL="5773" marR="5773" marT="5773" marB="0" anchor="b">
                    <a:lnL>
                      <a:noFill/>
                    </a:lnL>
                    <a:lnR>
                      <a:noFill/>
                    </a:lnR>
                    <a:lnT>
                      <a:noFill/>
                    </a:lnT>
                    <a:lnB>
                      <a:noFill/>
                    </a:lnB>
                    <a:solidFill>
                      <a:srgbClr val="BFBFBF"/>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773" marR="5773" marT="5773" marB="0" anchor="b">
                    <a:lnL>
                      <a:noFill/>
                    </a:lnL>
                    <a:lnR>
                      <a:noFill/>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773" marR="5773" marT="5773" marB="0" anchor="b">
                    <a:lnL>
                      <a:noFill/>
                    </a:lnL>
                    <a:lnR>
                      <a:noFill/>
                    </a:lnR>
                    <a:lnT w="6350" cap="flat" cmpd="sng" algn="ctr">
                      <a:solidFill>
                        <a:srgbClr val="000000"/>
                      </a:solidFill>
                      <a:prstDash val="solid"/>
                      <a:round/>
                      <a:headEnd type="none" w="med" len="med"/>
                      <a:tailEnd type="none" w="med" len="med"/>
                    </a:lnT>
                    <a:lnB>
                      <a:noFill/>
                    </a:lnB>
                    <a:solidFill>
                      <a:srgbClr val="BFBFBF"/>
                    </a:solidFill>
                  </a:tcPr>
                </a:tc>
                <a:extLst>
                  <a:ext uri="{0D108BD9-81ED-4DB2-BD59-A6C34878D82A}">
                    <a16:rowId xmlns:a16="http://schemas.microsoft.com/office/drawing/2014/main" val="2249008518"/>
                  </a:ext>
                </a:extLst>
              </a:tr>
              <a:tr h="115458">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25 octobre</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C6E0B4"/>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a:noFill/>
                    </a:lnR>
                    <a:lnT>
                      <a:noFill/>
                    </a:lnT>
                    <a:lnB>
                      <a:noFill/>
                    </a:lnB>
                  </a:tcPr>
                </a:tc>
                <a:extLst>
                  <a:ext uri="{0D108BD9-81ED-4DB2-BD59-A6C34878D82A}">
                    <a16:rowId xmlns:a16="http://schemas.microsoft.com/office/drawing/2014/main" val="477071727"/>
                  </a:ext>
                </a:extLst>
              </a:tr>
              <a:tr h="115458">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26 octobre</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C6E0B4"/>
                    </a:solidFill>
                  </a:tcPr>
                </a:tc>
                <a:tc>
                  <a:txBody>
                    <a:bodyPr/>
                    <a:lstStyle/>
                    <a:p>
                      <a:pPr algn="l" fontAlgn="b"/>
                      <a:r>
                        <a:rPr lang="en-US" sz="600" b="0" i="0" u="none" strike="noStrike">
                          <a:solidFill>
                            <a:srgbClr val="0000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a:noFill/>
                    </a:lnR>
                    <a:lnT>
                      <a:noFill/>
                    </a:lnT>
                    <a:lnB>
                      <a:noFill/>
                    </a:lnB>
                  </a:tcPr>
                </a:tc>
                <a:extLst>
                  <a:ext uri="{0D108BD9-81ED-4DB2-BD59-A6C34878D82A}">
                    <a16:rowId xmlns:a16="http://schemas.microsoft.com/office/drawing/2014/main" val="459550833"/>
                  </a:ext>
                </a:extLst>
              </a:tr>
              <a:tr h="115458">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28 octobre</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C6E0B4"/>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a:noFill/>
                    </a:lnR>
                    <a:lnT>
                      <a:noFill/>
                    </a:lnT>
                    <a:lnB>
                      <a:noFill/>
                    </a:lnB>
                  </a:tcPr>
                </a:tc>
                <a:extLst>
                  <a:ext uri="{0D108BD9-81ED-4DB2-BD59-A6C34878D82A}">
                    <a16:rowId xmlns:a16="http://schemas.microsoft.com/office/drawing/2014/main" val="246813721"/>
                  </a:ext>
                </a:extLst>
              </a:tr>
              <a:tr h="115458">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30 octobre</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C6E0B4"/>
                    </a:solidFill>
                  </a:tcPr>
                </a:tc>
                <a:tc>
                  <a:txBody>
                    <a:bodyPr/>
                    <a:lstStyle/>
                    <a:p>
                      <a:pPr algn="l" fontAlgn="b"/>
                      <a:r>
                        <a:rPr lang="en-US" sz="600" b="0" i="0" u="none" strike="noStrike">
                          <a:solidFill>
                            <a:srgbClr val="0000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a:noFill/>
                    </a:lnR>
                    <a:lnT>
                      <a:noFill/>
                    </a:lnT>
                    <a:lnB>
                      <a:noFill/>
                    </a:lnB>
                  </a:tcPr>
                </a:tc>
                <a:extLst>
                  <a:ext uri="{0D108BD9-81ED-4DB2-BD59-A6C34878D82A}">
                    <a16:rowId xmlns:a16="http://schemas.microsoft.com/office/drawing/2014/main" val="2561828644"/>
                  </a:ext>
                </a:extLst>
              </a:tr>
              <a:tr h="115458">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1 novembre</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C6E0B4"/>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a:noFill/>
                    </a:lnR>
                    <a:lnT>
                      <a:noFill/>
                    </a:lnT>
                    <a:lnB>
                      <a:noFill/>
                    </a:lnB>
                  </a:tcPr>
                </a:tc>
                <a:extLst>
                  <a:ext uri="{0D108BD9-81ED-4DB2-BD59-A6C34878D82A}">
                    <a16:rowId xmlns:a16="http://schemas.microsoft.com/office/drawing/2014/main" val="721524091"/>
                  </a:ext>
                </a:extLst>
              </a:tr>
              <a:tr h="115458">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3 novembre</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C6E0B4"/>
                    </a:solidFill>
                  </a:tcPr>
                </a:tc>
                <a:tc>
                  <a:txBody>
                    <a:bodyPr/>
                    <a:lstStyle/>
                    <a:p>
                      <a:pPr algn="l" fontAlgn="b"/>
                      <a:r>
                        <a:rPr lang="en-US" sz="600" b="0" i="0" u="none" strike="noStrike">
                          <a:solidFill>
                            <a:srgbClr val="0000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a:noFill/>
                    </a:lnR>
                    <a:lnT>
                      <a:noFill/>
                    </a:lnT>
                    <a:lnB>
                      <a:noFill/>
                    </a:lnB>
                  </a:tcPr>
                </a:tc>
                <a:extLst>
                  <a:ext uri="{0D108BD9-81ED-4DB2-BD59-A6C34878D82A}">
                    <a16:rowId xmlns:a16="http://schemas.microsoft.com/office/drawing/2014/main" val="3307621870"/>
                  </a:ext>
                </a:extLst>
              </a:tr>
              <a:tr h="115458">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4 novembre</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C6E0B4"/>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a:noFill/>
                    </a:lnR>
                    <a:lnT>
                      <a:noFill/>
                    </a:lnT>
                    <a:lnB>
                      <a:noFill/>
                    </a:lnB>
                  </a:tcPr>
                </a:tc>
                <a:extLst>
                  <a:ext uri="{0D108BD9-81ED-4DB2-BD59-A6C34878D82A}">
                    <a16:rowId xmlns:a16="http://schemas.microsoft.com/office/drawing/2014/main" val="2398244538"/>
                  </a:ext>
                </a:extLst>
              </a:tr>
              <a:tr h="115458">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6 novembre</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C6E0B4"/>
                    </a:solidFill>
                  </a:tcPr>
                </a:tc>
                <a:tc>
                  <a:txBody>
                    <a:bodyPr/>
                    <a:lstStyle/>
                    <a:p>
                      <a:pPr algn="l" fontAlgn="b"/>
                      <a:r>
                        <a:rPr lang="en-US" sz="600" b="0" i="0" u="none" strike="noStrike">
                          <a:solidFill>
                            <a:srgbClr val="0000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a:noFill/>
                    </a:lnR>
                    <a:lnT>
                      <a:noFill/>
                    </a:lnT>
                    <a:lnB>
                      <a:noFill/>
                    </a:lnB>
                  </a:tcPr>
                </a:tc>
                <a:extLst>
                  <a:ext uri="{0D108BD9-81ED-4DB2-BD59-A6C34878D82A}">
                    <a16:rowId xmlns:a16="http://schemas.microsoft.com/office/drawing/2014/main" val="3680383593"/>
                  </a:ext>
                </a:extLst>
              </a:tr>
              <a:tr h="115458">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8 novembre</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C6E0B4"/>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a:noFill/>
                    </a:lnR>
                    <a:lnT>
                      <a:noFill/>
                    </a:lnT>
                    <a:lnB>
                      <a:noFill/>
                    </a:lnB>
                  </a:tcPr>
                </a:tc>
                <a:extLst>
                  <a:ext uri="{0D108BD9-81ED-4DB2-BD59-A6C34878D82A}">
                    <a16:rowId xmlns:a16="http://schemas.microsoft.com/office/drawing/2014/main" val="1155754337"/>
                  </a:ext>
                </a:extLst>
              </a:tr>
              <a:tr h="115458">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10 novembre</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C6E0B4"/>
                    </a:solidFill>
                  </a:tcPr>
                </a:tc>
                <a:tc>
                  <a:txBody>
                    <a:bodyPr/>
                    <a:lstStyle/>
                    <a:p>
                      <a:pPr algn="l" fontAlgn="b"/>
                      <a:r>
                        <a:rPr lang="en-US" sz="600" b="0" i="0" u="none" strike="noStrike">
                          <a:solidFill>
                            <a:srgbClr val="0000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a:noFill/>
                    </a:lnR>
                    <a:lnT>
                      <a:noFill/>
                    </a:lnT>
                    <a:lnB>
                      <a:noFill/>
                    </a:lnB>
                  </a:tcPr>
                </a:tc>
                <a:extLst>
                  <a:ext uri="{0D108BD9-81ED-4DB2-BD59-A6C34878D82A}">
                    <a16:rowId xmlns:a16="http://schemas.microsoft.com/office/drawing/2014/main" val="2891167385"/>
                  </a:ext>
                </a:extLst>
              </a:tr>
              <a:tr h="115458">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11 novembre</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C6E0B4"/>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a:noFill/>
                    </a:lnR>
                    <a:lnT>
                      <a:noFill/>
                    </a:lnT>
                    <a:lnB>
                      <a:noFill/>
                    </a:lnB>
                  </a:tcPr>
                </a:tc>
                <a:extLst>
                  <a:ext uri="{0D108BD9-81ED-4DB2-BD59-A6C34878D82A}">
                    <a16:rowId xmlns:a16="http://schemas.microsoft.com/office/drawing/2014/main" val="4121682727"/>
                  </a:ext>
                </a:extLst>
              </a:tr>
              <a:tr h="115458">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13 novembre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C6E0B4"/>
                    </a:solidFill>
                  </a:tcPr>
                </a:tc>
                <a:tc>
                  <a:txBody>
                    <a:bodyPr/>
                    <a:lstStyle/>
                    <a:p>
                      <a:pPr algn="l" fontAlgn="b"/>
                      <a:r>
                        <a:rPr lang="en-US" sz="600" b="0" i="0" u="none" strike="noStrike">
                          <a:solidFill>
                            <a:srgbClr val="0000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a:noFill/>
                    </a:lnR>
                    <a:lnT>
                      <a:noFill/>
                    </a:lnT>
                    <a:lnB>
                      <a:noFill/>
                    </a:lnB>
                  </a:tcPr>
                </a:tc>
                <a:extLst>
                  <a:ext uri="{0D108BD9-81ED-4DB2-BD59-A6C34878D82A}">
                    <a16:rowId xmlns:a16="http://schemas.microsoft.com/office/drawing/2014/main" val="2602563344"/>
                  </a:ext>
                </a:extLst>
              </a:tr>
              <a:tr h="115458">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a:solidFill>
                            <a:srgbClr val="000000"/>
                          </a:solidFill>
                          <a:effectLst/>
                          <a:latin typeface="Calibri" panose="020F0502020204030204" pitchFamily="34" charset="0"/>
                        </a:rPr>
                        <a:t>15 novembre </a:t>
                      </a:r>
                    </a:p>
                  </a:txBody>
                  <a:tcPr marL="5773" marR="5773" marT="57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C6E0B4"/>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a:noFill/>
                    </a:lnR>
                    <a:lnT>
                      <a:noFill/>
                    </a:lnT>
                    <a:lnB>
                      <a:noFill/>
                    </a:lnB>
                  </a:tcPr>
                </a:tc>
                <a:extLst>
                  <a:ext uri="{0D108BD9-81ED-4DB2-BD59-A6C34878D82A}">
                    <a16:rowId xmlns:a16="http://schemas.microsoft.com/office/drawing/2014/main" val="1817019918"/>
                  </a:ext>
                </a:extLst>
              </a:tr>
              <a:tr h="115458">
                <a:tc>
                  <a:txBody>
                    <a:bodyPr/>
                    <a:lstStyle/>
                    <a:p>
                      <a:pPr algn="l" fontAlgn="b"/>
                      <a:r>
                        <a:rPr lang="en-US" sz="700" b="0" i="0" u="none" strike="noStrike">
                          <a:solidFill>
                            <a:srgbClr val="000000"/>
                          </a:solidFill>
                          <a:effectLst/>
                          <a:latin typeface="Calibri" panose="020F0502020204030204" pitchFamily="34" charset="0"/>
                        </a:rPr>
                        <a:t> </a:t>
                      </a:r>
                    </a:p>
                  </a:txBody>
                  <a:tcPr marL="5773" marR="5773" marT="5773" marB="0" anchor="b">
                    <a:lnL>
                      <a:noFill/>
                    </a:lnL>
                    <a:lnR>
                      <a:noFill/>
                    </a:lnR>
                    <a:lnT>
                      <a:noFill/>
                    </a:lnT>
                    <a:lnB>
                      <a:noFill/>
                    </a:lnB>
                    <a:solidFill>
                      <a:srgbClr val="BFBFBF"/>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773" marR="5773" marT="5773" marB="0" anchor="b">
                    <a:lnL>
                      <a:noFill/>
                    </a:lnL>
                    <a:lnR>
                      <a:noFill/>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5773" marR="5773" marT="5773" marB="0" anchor="b">
                    <a:lnL>
                      <a:noFill/>
                    </a:lnL>
                    <a:lnR>
                      <a:noFill/>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5773" marR="5773" marT="5773"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5773" marR="5773" marT="5773" marB="0" anchor="b">
                    <a:lnL>
                      <a:noFill/>
                    </a:lnL>
                    <a:lnR>
                      <a:noFill/>
                    </a:lnR>
                    <a:lnT>
                      <a:noFill/>
                    </a:lnT>
                    <a:lnB>
                      <a:noFill/>
                    </a:lnB>
                  </a:tcPr>
                </a:tc>
                <a:extLst>
                  <a:ext uri="{0D108BD9-81ED-4DB2-BD59-A6C34878D82A}">
                    <a16:rowId xmlns:a16="http://schemas.microsoft.com/office/drawing/2014/main" val="1328013987"/>
                  </a:ext>
                </a:extLst>
              </a:tr>
            </a:tbl>
          </a:graphicData>
        </a:graphic>
      </p:graphicFrame>
    </p:spTree>
    <p:extLst>
      <p:ext uri="{BB962C8B-B14F-4D97-AF65-F5344CB8AC3E}">
        <p14:creationId xmlns:p14="http://schemas.microsoft.com/office/powerpoint/2010/main" val="332845853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CA41D581-5DE0-44E0-B7C2-3D49B950CC1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Thème espace - Galaxy</Template>
  <TotalTime>5709</TotalTime>
  <Words>565</Words>
  <Application>Microsoft Office PowerPoint</Application>
  <PresentationFormat>Affichage à l'écran (4:3)</PresentationFormat>
  <Paragraphs>193</Paragraphs>
  <Slides>5</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5</vt:i4>
      </vt:variant>
    </vt:vector>
  </HeadingPairs>
  <TitlesOfParts>
    <vt:vector size="8" baseType="lpstr">
      <vt:lpstr>Arial</vt:lpstr>
      <vt:lpstr>Calibri</vt:lpstr>
      <vt:lpstr>Thème Office</vt:lpstr>
      <vt:lpstr>Ciel du mois</vt:lpstr>
      <vt:lpstr>Les Orionides &amp; Léonides et Les grandes marées d’automne</vt:lpstr>
      <vt:lpstr>LE CIEL DU MOIS </vt:lpstr>
      <vt:lpstr>Les planètes</vt:lpstr>
      <vt:lpstr>Observation : Lunes de planètes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Ciel du mois</dc:title>
  <dc:creator>Brigitte Lagacé</dc:creator>
  <cp:keywords/>
  <cp:lastModifiedBy>Brigitte Lagacé</cp:lastModifiedBy>
  <cp:revision>210</cp:revision>
  <cp:lastPrinted>2017-10-06T02:36:41Z</cp:lastPrinted>
  <dcterms:created xsi:type="dcterms:W3CDTF">2017-01-20T17:43:57Z</dcterms:created>
  <dcterms:modified xsi:type="dcterms:W3CDTF">2017-10-06T19:23:13Z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TC300073269990</vt:lpwstr>
  </property>
</Properties>
</file>