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60" r:id="rId4"/>
    <p:sldId id="257" r:id="rId5"/>
    <p:sldId id="258" r:id="rId6"/>
    <p:sldId id="259" r:id="rId7"/>
  </p:sldIdLst>
  <p:sldSz cx="9144000" cy="6858000" type="screen4x3"/>
  <p:notesSz cx="7010400" cy="92964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1" d="100"/>
          <a:sy n="111" d="100"/>
        </p:scale>
        <p:origin x="159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microsoft.com/office/2015/10/relationships/revisionInfo" Target="revisionInfo.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10/11/2017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10/11/2017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fr.wikipedia.org/wiki/(3200)_Pha%C3%A9t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62" name="Picture 438" descr="C:\Users\Tom\AppData\Local\Microsoft\Windows\Temporary Internet Files\Content.IE5\KVSBUKP6\MPj04331350000[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438" name="Titre 437"/>
          <p:cNvSpPr>
            <a:spLocks noGrp="1"/>
          </p:cNvSpPr>
          <p:nvPr>
            <p:ph type="ctrTitle"/>
          </p:nvPr>
        </p:nvSpPr>
        <p:spPr/>
        <p:txBody>
          <a:bodyPr/>
          <a:lstStyle/>
          <a:p>
            <a:r>
              <a:rPr lang="fr-FR" b="1" dirty="0">
                <a:solidFill>
                  <a:schemeClr val="bg1"/>
                </a:solidFill>
              </a:rPr>
              <a:t>Ciel du mois</a:t>
            </a:r>
          </a:p>
        </p:txBody>
      </p:sp>
      <p:sp>
        <p:nvSpPr>
          <p:cNvPr id="439" name="Sous-titre 438"/>
          <p:cNvSpPr>
            <a:spLocks noGrp="1"/>
          </p:cNvSpPr>
          <p:nvPr>
            <p:ph type="subTitle" idx="1"/>
          </p:nvPr>
        </p:nvSpPr>
        <p:spPr/>
        <p:txBody>
          <a:bodyPr/>
          <a:lstStyle/>
          <a:p>
            <a:endParaRPr lang="fr-FR" b="1" dirty="0">
              <a:solidFill>
                <a:schemeClr val="bg1"/>
              </a:solidFill>
            </a:endParaRPr>
          </a:p>
          <a:p>
            <a:r>
              <a:rPr lang="fr-FR" b="1" dirty="0">
                <a:solidFill>
                  <a:schemeClr val="bg1"/>
                </a:solidFill>
              </a:rPr>
              <a:t>Du 16 novembre au 15 décembre 2017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BE0FCA-E042-42BD-89B2-E144B0E4CBA8}"/>
              </a:ext>
            </a:extLst>
          </p:cNvPr>
          <p:cNvSpPr>
            <a:spLocks noGrp="1"/>
          </p:cNvSpPr>
          <p:nvPr>
            <p:ph type="title"/>
          </p:nvPr>
        </p:nvSpPr>
        <p:spPr/>
        <p:txBody>
          <a:bodyPr>
            <a:normAutofit fontScale="90000"/>
          </a:bodyPr>
          <a:lstStyle/>
          <a:p>
            <a:r>
              <a:rPr lang="fr-CA" dirty="0"/>
              <a:t>Étoiles filantes des Léonides et des Géminides</a:t>
            </a:r>
            <a:endParaRPr lang="en-US" dirty="0"/>
          </a:p>
        </p:txBody>
      </p:sp>
      <p:sp>
        <p:nvSpPr>
          <p:cNvPr id="3" name="Espace réservé du contenu 2">
            <a:extLst>
              <a:ext uri="{FF2B5EF4-FFF2-40B4-BE49-F238E27FC236}">
                <a16:creationId xmlns:a16="http://schemas.microsoft.com/office/drawing/2014/main" id="{57119537-B825-4851-8438-FFF293A764F9}"/>
              </a:ext>
            </a:extLst>
          </p:cNvPr>
          <p:cNvSpPr>
            <a:spLocks noGrp="1"/>
          </p:cNvSpPr>
          <p:nvPr>
            <p:ph idx="1"/>
          </p:nvPr>
        </p:nvSpPr>
        <p:spPr>
          <a:xfrm>
            <a:off x="457200" y="1556792"/>
            <a:ext cx="8229600" cy="4968552"/>
          </a:xfrm>
        </p:spPr>
        <p:txBody>
          <a:bodyPr>
            <a:noAutofit/>
          </a:bodyPr>
          <a:lstStyle/>
          <a:p>
            <a:pPr marL="57150" indent="0">
              <a:buNone/>
            </a:pPr>
            <a:r>
              <a:rPr lang="fr-FR" sz="1100" b="1" dirty="0"/>
              <a:t>Les Léonides :</a:t>
            </a:r>
          </a:p>
          <a:p>
            <a:pPr lvl="1">
              <a:buFont typeface="Arial" panose="020B0604020202020204" pitchFamily="34" charset="0"/>
              <a:buChar char="•"/>
            </a:pPr>
            <a:r>
              <a:rPr lang="fr-CA" sz="1100" dirty="0">
                <a:solidFill>
                  <a:prstClr val="black"/>
                </a:solidFill>
              </a:rPr>
              <a:t>Pluie d’étoiles filantes prévue entre le 6 et 30 novembre 2017 </a:t>
            </a:r>
          </a:p>
          <a:p>
            <a:pPr lvl="1">
              <a:buFont typeface="Arial" panose="020B0604020202020204" pitchFamily="34" charset="0"/>
              <a:buChar char="•"/>
            </a:pPr>
            <a:r>
              <a:rPr lang="fr-CA" sz="1100" dirty="0">
                <a:solidFill>
                  <a:prstClr val="black"/>
                </a:solidFill>
              </a:rPr>
              <a:t>Apogée le 17 novembre 2017 dans le ciel du matin vers 2h17 </a:t>
            </a:r>
            <a:r>
              <a:rPr lang="fr-CA" sz="1100" dirty="0" err="1">
                <a:solidFill>
                  <a:prstClr val="black"/>
                </a:solidFill>
              </a:rPr>
              <a:t>am</a:t>
            </a:r>
            <a:r>
              <a:rPr lang="fr-CA" sz="1100" dirty="0">
                <a:solidFill>
                  <a:prstClr val="black"/>
                </a:solidFill>
              </a:rPr>
              <a:t>.</a:t>
            </a:r>
          </a:p>
          <a:p>
            <a:pPr lvl="1">
              <a:buFont typeface="Arial" panose="020B0604020202020204" pitchFamily="34" charset="0"/>
              <a:buChar char="•"/>
            </a:pPr>
            <a:r>
              <a:rPr lang="fr-CA" sz="1100" dirty="0">
                <a:solidFill>
                  <a:prstClr val="black"/>
                </a:solidFill>
              </a:rPr>
              <a:t>Les conditions devraient être optimales étant donné que la Lune se couche vers 20h30.</a:t>
            </a:r>
          </a:p>
          <a:p>
            <a:pPr lvl="1">
              <a:buFont typeface="Arial" panose="020B0604020202020204" pitchFamily="34" charset="0"/>
              <a:buChar char="•"/>
            </a:pPr>
            <a:r>
              <a:rPr lang="fr-FR" sz="1100" dirty="0"/>
              <a:t>À chaque passage, la comète laisse une traînée de débris rocheux qui forme un essaim que la Terre traverse tous les ans aux environs du mois de novembre. Le radiant étant situé dans la constellation du Lion, on appelle ces météores les « Léonides ».</a:t>
            </a:r>
          </a:p>
          <a:p>
            <a:pPr lvl="1">
              <a:buFont typeface="Arial" panose="020B0604020202020204" pitchFamily="34" charset="0"/>
              <a:buChar char="•"/>
            </a:pPr>
            <a:r>
              <a:rPr lang="fr-FR" sz="1100" dirty="0"/>
              <a:t>Les Léonides sont généralement rapides (environ 20 météores/heure), très courtes, assez brillantes et on observe depuis quelques années des ‘bolides’ de plus en plus éclatants!</a:t>
            </a:r>
          </a:p>
          <a:p>
            <a:pPr marL="0" indent="0">
              <a:buNone/>
            </a:pPr>
            <a:r>
              <a:rPr lang="fr-FR" sz="1100" b="1" dirty="0"/>
              <a:t>Les Géminides</a:t>
            </a:r>
          </a:p>
          <a:p>
            <a:pPr lvl="1"/>
            <a:r>
              <a:rPr lang="fr-FR" sz="1100" dirty="0"/>
              <a:t>Pluie d’étoiles filantes prévue entre le 4 et 17 décembre.</a:t>
            </a:r>
          </a:p>
          <a:p>
            <a:pPr lvl="1"/>
            <a:r>
              <a:rPr lang="fr-FR" sz="1100" dirty="0"/>
              <a:t>Apogée le 14 décembre pour atteindre entre 100 et 120 météores/heure.</a:t>
            </a:r>
          </a:p>
          <a:p>
            <a:pPr lvl="1"/>
            <a:r>
              <a:rPr lang="fr-FR" sz="1100" dirty="0"/>
              <a:t>Cette pluie d’étoiles filantes est très observable dans notre hémisphère.  </a:t>
            </a:r>
          </a:p>
          <a:p>
            <a:pPr lvl="1"/>
            <a:r>
              <a:rPr lang="fr-FR" sz="1100" dirty="0"/>
              <a:t>Les poussières qui donnent naissance aux Géminides proviendraient de </a:t>
            </a:r>
            <a:r>
              <a:rPr lang="fr-FR" sz="1100" dirty="0">
                <a:hlinkClick r:id="rId2"/>
              </a:rPr>
              <a:t>l’astéroïde 3 200 Phaéton </a:t>
            </a:r>
            <a:r>
              <a:rPr lang="fr-FR" sz="1100" dirty="0"/>
              <a:t>qui est probablement le noyau inactif d’une vielle comète et qui tourne en 1,5 année autour du Soleil.</a:t>
            </a:r>
          </a:p>
          <a:p>
            <a:pPr lvl="1"/>
            <a:r>
              <a:rPr lang="fr-FR" sz="1100" dirty="0"/>
              <a:t>NB – Les plus longues et brillantes étoiles filantes des Géminides peuvent apparaître n’importe ou sur le ciel…..</a:t>
            </a:r>
          </a:p>
          <a:p>
            <a:pPr lvl="1">
              <a:buFont typeface="Arial" panose="020B0604020202020204" pitchFamily="34" charset="0"/>
              <a:buChar char="•"/>
            </a:pPr>
            <a:endParaRPr lang="fr-FR" sz="1100" dirty="0"/>
          </a:p>
          <a:p>
            <a:pPr marL="57150" indent="0" algn="ctr">
              <a:buNone/>
            </a:pPr>
            <a:r>
              <a:rPr lang="fr-CA" sz="1100" dirty="0"/>
              <a:t>Donc je suggère chaise longue, couverture, thermos de café/thé CHAUD et une bonne tenue hivernale pour observer!</a:t>
            </a:r>
          </a:p>
          <a:p>
            <a:pPr marL="57150" indent="0">
              <a:buNone/>
            </a:pPr>
            <a:r>
              <a:rPr lang="fr-CA" sz="1100" b="1" dirty="0"/>
              <a:t>Les grandes marées d’automne</a:t>
            </a:r>
          </a:p>
          <a:p>
            <a:pPr lvl="1">
              <a:buFont typeface="Arial" panose="020B0604020202020204" pitchFamily="34" charset="0"/>
              <a:buChar char="•"/>
            </a:pPr>
            <a:r>
              <a:rPr lang="fr-CA" sz="1100" dirty="0"/>
              <a:t>Si vous êtes au bord de la mer, vous pourrez voir de grandes marées quelques heures après la nouvelle </a:t>
            </a:r>
            <a:r>
              <a:rPr lang="fr-CA" sz="1100" b="1" dirty="0"/>
              <a:t>Lune </a:t>
            </a:r>
            <a:r>
              <a:rPr lang="fr-CA" sz="1100" dirty="0"/>
              <a:t>4 décembre (selon </a:t>
            </a:r>
            <a:r>
              <a:rPr lang="fr-CA" sz="1100" dirty="0" err="1"/>
              <a:t>Observer’s</a:t>
            </a:r>
            <a:r>
              <a:rPr lang="fr-CA" sz="1100" dirty="0"/>
              <a:t> </a:t>
            </a:r>
            <a:r>
              <a:rPr lang="fr-CA" sz="1100" dirty="0" err="1"/>
              <a:t>Handbook</a:t>
            </a:r>
            <a:r>
              <a:rPr lang="fr-CA" sz="1100" dirty="0"/>
              <a:t> 2017)</a:t>
            </a:r>
            <a:r>
              <a:rPr lang="fr-CA" sz="1100" b="1" dirty="0"/>
              <a:t>*</a:t>
            </a:r>
          </a:p>
          <a:p>
            <a:pPr lvl="1">
              <a:buFont typeface="Arial" panose="020B0604020202020204" pitchFamily="34" charset="0"/>
              <a:buChar char="•"/>
            </a:pPr>
            <a:r>
              <a:rPr lang="fr-CA" sz="1100" dirty="0"/>
              <a:t>J’ai vérifié auprès de la table des marées pour Cap Chat et la marée la plus haute sera de 8.2 à 8.5 mètres  du 2 au 7 décembre.  </a:t>
            </a:r>
            <a:r>
              <a:rPr lang="fr-FR" sz="1100" dirty="0"/>
              <a:t>Ce que les riverains appellent marées d'automne ou grandes marées se conjugue souvent avec de forts vents et d'importantes précipitations.</a:t>
            </a:r>
            <a:endParaRPr lang="fr-CA" sz="1100" dirty="0"/>
          </a:p>
          <a:p>
            <a:pPr marL="57150" indent="0">
              <a:buNone/>
            </a:pPr>
            <a:endParaRPr lang="en-US" sz="2000" dirty="0"/>
          </a:p>
        </p:txBody>
      </p:sp>
    </p:spTree>
    <p:extLst>
      <p:ext uri="{BB962C8B-B14F-4D97-AF65-F5344CB8AC3E}">
        <p14:creationId xmlns:p14="http://schemas.microsoft.com/office/powerpoint/2010/main" val="66011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4000" dirty="0">
                <a:solidFill>
                  <a:schemeClr val="tx2">
                    <a:lumMod val="50000"/>
                  </a:schemeClr>
                </a:solidFill>
              </a:rPr>
              <a:t>LE CIEL DU MOIS </a:t>
            </a:r>
          </a:p>
        </p:txBody>
      </p:sp>
      <p:sp>
        <p:nvSpPr>
          <p:cNvPr id="3" name="Espace réservé du contenu 2"/>
          <p:cNvSpPr>
            <a:spLocks noGrp="1"/>
          </p:cNvSpPr>
          <p:nvPr>
            <p:ph idx="1"/>
          </p:nvPr>
        </p:nvSpPr>
        <p:spPr>
          <a:xfrm>
            <a:off x="457200" y="1417638"/>
            <a:ext cx="8229600" cy="5251722"/>
          </a:xfrm>
        </p:spPr>
        <p:txBody>
          <a:bodyPr>
            <a:normAutofit/>
          </a:bodyPr>
          <a:lstStyle/>
          <a:p>
            <a:pPr marL="0" indent="0">
              <a:buNone/>
            </a:pPr>
            <a:r>
              <a:rPr lang="fr-CA" sz="1800" b="1" dirty="0"/>
              <a:t>Novembre 2017 – </a:t>
            </a:r>
          </a:p>
          <a:p>
            <a:r>
              <a:rPr lang="fr-CA" sz="1800" dirty="0"/>
              <a:t>17 novembre : pluie d’étoiles filantes – </a:t>
            </a:r>
            <a:r>
              <a:rPr lang="fr-CA" sz="1800" b="1" dirty="0"/>
              <a:t>Les</a:t>
            </a:r>
            <a:r>
              <a:rPr lang="fr-CA" sz="1800" dirty="0"/>
              <a:t> </a:t>
            </a:r>
            <a:r>
              <a:rPr lang="fr-CA" sz="1800" b="1" dirty="0"/>
              <a:t>Léonides</a:t>
            </a:r>
            <a:r>
              <a:rPr lang="fr-CA" sz="1800" dirty="0"/>
              <a:t> (ciel du matin)</a:t>
            </a:r>
          </a:p>
          <a:p>
            <a:r>
              <a:rPr lang="fr-CA" sz="1800" dirty="0"/>
              <a:t>18 novembre : Nouvelle </a:t>
            </a:r>
            <a:r>
              <a:rPr lang="fr-CA" sz="1800" b="1" dirty="0"/>
              <a:t>Lune </a:t>
            </a:r>
            <a:r>
              <a:rPr lang="fr-CA" sz="1800" i="1" dirty="0"/>
              <a:t>(Balance)</a:t>
            </a:r>
          </a:p>
          <a:p>
            <a:r>
              <a:rPr lang="fr-CA" sz="1800" dirty="0"/>
              <a:t>24 novembre : plus grande élongation EST de </a:t>
            </a:r>
            <a:r>
              <a:rPr lang="fr-CA" sz="1800" b="1" dirty="0"/>
              <a:t>Mercure</a:t>
            </a:r>
            <a:r>
              <a:rPr lang="fr-CA" sz="1800" dirty="0"/>
              <a:t> (21.9</a:t>
            </a:r>
            <a:r>
              <a:rPr lang="fr-CA" sz="1800" baseline="30000" dirty="0"/>
              <a:t>0 </a:t>
            </a:r>
            <a:r>
              <a:rPr lang="fr-CA" sz="1800" dirty="0"/>
              <a:t>) </a:t>
            </a:r>
            <a:r>
              <a:rPr lang="fr-CA" sz="1800" i="1" dirty="0"/>
              <a:t>(ciel du soir)</a:t>
            </a:r>
          </a:p>
          <a:p>
            <a:r>
              <a:rPr lang="fr-CA" sz="1800" dirty="0"/>
              <a:t>26 novembre : Premier quartier de la </a:t>
            </a:r>
            <a:r>
              <a:rPr lang="fr-CA" sz="1800" b="1" dirty="0"/>
              <a:t>Lune</a:t>
            </a:r>
            <a:r>
              <a:rPr lang="fr-CA" sz="1800" dirty="0"/>
              <a:t> </a:t>
            </a:r>
            <a:r>
              <a:rPr lang="fr-CA" sz="1800" i="1" dirty="0"/>
              <a:t>(Verseau)</a:t>
            </a:r>
          </a:p>
          <a:p>
            <a:r>
              <a:rPr lang="fr-CA" sz="1800" dirty="0"/>
              <a:t>28 novembre : </a:t>
            </a:r>
            <a:r>
              <a:rPr lang="fr-CA" sz="1800" b="1" dirty="0"/>
              <a:t>Mercure</a:t>
            </a:r>
            <a:r>
              <a:rPr lang="fr-CA" sz="1800" dirty="0"/>
              <a:t> à 3.0</a:t>
            </a:r>
            <a:r>
              <a:rPr lang="fr-CA" sz="1800" baseline="30000" dirty="0"/>
              <a:t>0 </a:t>
            </a:r>
            <a:r>
              <a:rPr lang="fr-CA" sz="1800" dirty="0"/>
              <a:t>de </a:t>
            </a:r>
            <a:r>
              <a:rPr lang="fr-CA" sz="1800" b="1" dirty="0"/>
              <a:t>Saturne</a:t>
            </a:r>
            <a:r>
              <a:rPr lang="fr-CA" sz="1800" dirty="0"/>
              <a:t> </a:t>
            </a:r>
            <a:r>
              <a:rPr lang="fr-CA" sz="1800" i="1" dirty="0"/>
              <a:t>(ciel du soir)</a:t>
            </a:r>
          </a:p>
          <a:p>
            <a:r>
              <a:rPr lang="fr-CA" sz="1800" dirty="0"/>
              <a:t>29 novembre : rapprochement entre </a:t>
            </a:r>
            <a:r>
              <a:rPr lang="fr-CA" sz="1800" b="1" dirty="0"/>
              <a:t>Mars</a:t>
            </a:r>
            <a:r>
              <a:rPr lang="fr-CA" sz="1800" dirty="0"/>
              <a:t> et </a:t>
            </a:r>
            <a:r>
              <a:rPr lang="fr-CA" sz="1800" b="1" dirty="0"/>
              <a:t>Spica </a:t>
            </a:r>
            <a:r>
              <a:rPr lang="fr-CA" sz="1800" dirty="0"/>
              <a:t>(3.1</a:t>
            </a:r>
            <a:r>
              <a:rPr lang="fr-CA" sz="1800" baseline="30000" dirty="0"/>
              <a:t>0 </a:t>
            </a:r>
            <a:r>
              <a:rPr lang="fr-CA" sz="1800" dirty="0"/>
              <a:t> d’écart) (ciel du soir)</a:t>
            </a:r>
            <a:endParaRPr lang="fr-CA" sz="1800" baseline="30000" dirty="0"/>
          </a:p>
          <a:p>
            <a:endParaRPr lang="fr-CA" sz="1800" dirty="0"/>
          </a:p>
          <a:p>
            <a:pPr marL="0" indent="0">
              <a:buNone/>
            </a:pPr>
            <a:r>
              <a:rPr lang="fr-CA" sz="1800" b="1" dirty="0"/>
              <a:t>Décembre 2017  –</a:t>
            </a:r>
            <a:endParaRPr lang="fr-CA" sz="1800" dirty="0"/>
          </a:p>
          <a:p>
            <a:r>
              <a:rPr lang="fr-CA" sz="1800" dirty="0"/>
              <a:t>2 au 8 décembre : Grandes marées!!!!</a:t>
            </a:r>
          </a:p>
          <a:p>
            <a:r>
              <a:rPr lang="fr-CA" sz="1800" dirty="0"/>
              <a:t>3 décembre : Pleine </a:t>
            </a:r>
            <a:r>
              <a:rPr lang="fr-CA" sz="1800" b="1" dirty="0"/>
              <a:t>Lune </a:t>
            </a:r>
            <a:r>
              <a:rPr lang="fr-CA" sz="1800" i="1" dirty="0"/>
              <a:t>(Taureau)</a:t>
            </a:r>
            <a:endParaRPr lang="fr-CA" sz="1800" dirty="0"/>
          </a:p>
          <a:p>
            <a:r>
              <a:rPr lang="fr-CA" sz="1800" dirty="0"/>
              <a:t>10 décembre : Dernier quartier de </a:t>
            </a:r>
            <a:r>
              <a:rPr lang="fr-CA" sz="1800" b="1" dirty="0"/>
              <a:t>Lune</a:t>
            </a:r>
            <a:r>
              <a:rPr lang="fr-CA" sz="1800" dirty="0"/>
              <a:t> </a:t>
            </a:r>
            <a:r>
              <a:rPr lang="fr-CA" sz="1800" i="1" dirty="0"/>
              <a:t>(Lion) </a:t>
            </a:r>
          </a:p>
          <a:p>
            <a:r>
              <a:rPr lang="fr-CA" sz="1800" dirty="0"/>
              <a:t>14 décembre : pluie d’étoiles filantes – </a:t>
            </a:r>
            <a:r>
              <a:rPr lang="fr-CA" sz="1800" b="1" dirty="0"/>
              <a:t>Les Géminides </a:t>
            </a:r>
            <a:r>
              <a:rPr lang="fr-CA" sz="1800" i="1" dirty="0"/>
              <a:t>(ciel du soir)</a:t>
            </a:r>
            <a:endParaRPr lang="fr-CA" sz="1800" dirty="0"/>
          </a:p>
          <a:p>
            <a:endParaRPr lang="fr-CA" sz="1800" i="1" dirty="0"/>
          </a:p>
          <a:p>
            <a:endParaRPr lang="fr-CA" sz="1800" dirty="0"/>
          </a:p>
        </p:txBody>
      </p:sp>
    </p:spTree>
    <p:extLst>
      <p:ext uri="{BB962C8B-B14F-4D97-AF65-F5344CB8AC3E}">
        <p14:creationId xmlns:p14="http://schemas.microsoft.com/office/powerpoint/2010/main" val="1060364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Les planètes</a:t>
            </a:r>
          </a:p>
        </p:txBody>
      </p:sp>
      <p:sp>
        <p:nvSpPr>
          <p:cNvPr id="3" name="Espace réservé du contenu 2"/>
          <p:cNvSpPr>
            <a:spLocks noGrp="1"/>
          </p:cNvSpPr>
          <p:nvPr>
            <p:ph idx="1"/>
          </p:nvPr>
        </p:nvSpPr>
        <p:spPr>
          <a:xfrm>
            <a:off x="457200" y="1600200"/>
            <a:ext cx="8229600" cy="4525963"/>
          </a:xfrm>
        </p:spPr>
        <p:txBody>
          <a:bodyPr>
            <a:normAutofit fontScale="92500" lnSpcReduction="20000"/>
          </a:bodyPr>
          <a:lstStyle/>
          <a:p>
            <a:r>
              <a:rPr lang="fr-CA" sz="1600" dirty="0"/>
              <a:t>Lune</a:t>
            </a:r>
          </a:p>
          <a:p>
            <a:pPr lvl="1"/>
            <a:r>
              <a:rPr lang="fr-CA" sz="1200" dirty="0"/>
              <a:t>Nouvelle Lune le 18 novembre dans Balance</a:t>
            </a:r>
          </a:p>
          <a:p>
            <a:pPr lvl="1"/>
            <a:r>
              <a:rPr lang="fr-CA" sz="1200" dirty="0"/>
              <a:t>Premier Quartier le 26 novembre dans Verseau</a:t>
            </a:r>
          </a:p>
          <a:p>
            <a:pPr lvl="1"/>
            <a:r>
              <a:rPr lang="fr-CA" sz="1200" dirty="0"/>
              <a:t>Pleine Lune le 3 décembre dans Taureau</a:t>
            </a:r>
          </a:p>
          <a:p>
            <a:pPr lvl="1"/>
            <a:r>
              <a:rPr lang="fr-CA" sz="1200" dirty="0"/>
              <a:t>Dernier Quartier le 10 décembre dans Lion</a:t>
            </a:r>
          </a:p>
          <a:p>
            <a:r>
              <a:rPr lang="fr-CA" sz="1600" dirty="0"/>
              <a:t>Mercure :</a:t>
            </a:r>
          </a:p>
          <a:p>
            <a:pPr lvl="1"/>
            <a:r>
              <a:rPr lang="fr-CA" sz="1200" dirty="0"/>
              <a:t>On pourra l’observer dans le ciel du soir dans la constellation du Scorpion jusqu’à la fin de novembre et en décembre dans la constellation du Sagittaire.    </a:t>
            </a:r>
            <a:endParaRPr lang="fr-CA" sz="1600" dirty="0"/>
          </a:p>
          <a:p>
            <a:r>
              <a:rPr lang="fr-CA" sz="1600" dirty="0"/>
              <a:t>Vénus :</a:t>
            </a:r>
          </a:p>
          <a:p>
            <a:pPr lvl="1"/>
            <a:r>
              <a:rPr lang="fr-CA" sz="1200" dirty="0"/>
              <a:t>On pourrait l’observer brièvement dans le ciel du matin jusqu’à la fin de l’année;</a:t>
            </a:r>
          </a:p>
          <a:p>
            <a:pPr lvl="2"/>
            <a:r>
              <a:rPr lang="fr-CA" sz="800" dirty="0"/>
              <a:t>dans la constellation de la Balance.    </a:t>
            </a:r>
          </a:p>
          <a:p>
            <a:r>
              <a:rPr lang="fr-CA" sz="1600" dirty="0"/>
              <a:t>Mars :</a:t>
            </a:r>
          </a:p>
          <a:p>
            <a:pPr lvl="1"/>
            <a:r>
              <a:rPr lang="fr-CA" sz="1200" dirty="0"/>
              <a:t>On pourrait l’observer dans le ciel du matin dans la constellation du Vierge jusqu’au début de décembre et ensuite dans la constellation de la Balance.  Attendez au printemps 2018! </a:t>
            </a:r>
          </a:p>
          <a:p>
            <a:r>
              <a:rPr lang="fr-CA" sz="1600" dirty="0"/>
              <a:t>Jupiter :</a:t>
            </a:r>
          </a:p>
          <a:p>
            <a:pPr lvl="1"/>
            <a:r>
              <a:rPr lang="fr-CA" sz="1200" dirty="0"/>
              <a:t>On pourrait l’observer dans la constellation de la Balance dans le ciel du matin tout le mois de décembre.  </a:t>
            </a:r>
          </a:p>
          <a:p>
            <a:r>
              <a:rPr lang="fr-CA" sz="1600" dirty="0"/>
              <a:t>Saturne :</a:t>
            </a:r>
          </a:p>
          <a:p>
            <a:pPr lvl="1"/>
            <a:r>
              <a:rPr lang="fr-CA" sz="1200" dirty="0"/>
              <a:t>Difficile de l’observer – très proche du Soleil dans le ciel du soir dans la constellation du Serpentaire donc très basse.</a:t>
            </a:r>
          </a:p>
          <a:p>
            <a:r>
              <a:rPr lang="fr-CA" sz="1600" dirty="0"/>
              <a:t>Uranus :</a:t>
            </a:r>
          </a:p>
          <a:p>
            <a:pPr lvl="1"/>
            <a:r>
              <a:rPr lang="fr-CA" sz="1200" dirty="0"/>
              <a:t>On pourrait l’observer dans le ciel du soir dans la constellation du Poissons.  </a:t>
            </a:r>
          </a:p>
          <a:p>
            <a:r>
              <a:rPr lang="fr-CA" sz="1600" dirty="0"/>
              <a:t>Neptune :</a:t>
            </a:r>
          </a:p>
          <a:p>
            <a:pPr lvl="1"/>
            <a:r>
              <a:rPr lang="fr-CA" sz="1200" dirty="0"/>
              <a:t>On pourrait l’observer dans le ciel du soir dans la constellation du Verseau.    </a:t>
            </a:r>
          </a:p>
          <a:p>
            <a:pPr lvl="1"/>
            <a:endParaRPr lang="fr-CA" sz="1200" dirty="0"/>
          </a:p>
          <a:p>
            <a:pPr marL="457200" lvl="1" indent="0">
              <a:buNone/>
            </a:pPr>
            <a:r>
              <a:rPr lang="fr-CA" sz="1200" b="1" i="1" dirty="0"/>
              <a:t>Nota </a:t>
            </a:r>
            <a:r>
              <a:rPr lang="fr-CA" sz="1200" b="1" i="1" dirty="0" err="1"/>
              <a:t>Bena</a:t>
            </a:r>
            <a:r>
              <a:rPr lang="fr-CA" sz="1200" b="1" i="1" dirty="0"/>
              <a:t> : utilisation du conditionnel pour indiquer si pas de nuages!!!! </a:t>
            </a:r>
            <a:endParaRPr lang="fr-CA" sz="1600" b="1" i="1" dirty="0"/>
          </a:p>
          <a:p>
            <a:pPr lvl="1"/>
            <a:endParaRPr lang="fr-CA" sz="1200" dirty="0"/>
          </a:p>
        </p:txBody>
      </p:sp>
    </p:spTree>
    <p:extLst>
      <p:ext uri="{BB962C8B-B14F-4D97-AF65-F5344CB8AC3E}">
        <p14:creationId xmlns:p14="http://schemas.microsoft.com/office/powerpoint/2010/main" val="2176170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Observation : Lunes de planètes</a:t>
            </a:r>
          </a:p>
        </p:txBody>
      </p:sp>
      <p:sp>
        <p:nvSpPr>
          <p:cNvPr id="3" name="Espace réservé du contenu 2"/>
          <p:cNvSpPr>
            <a:spLocks noGrp="1"/>
          </p:cNvSpPr>
          <p:nvPr>
            <p:ph idx="1"/>
          </p:nvPr>
        </p:nvSpPr>
        <p:spPr/>
        <p:txBody>
          <a:bodyPr>
            <a:normAutofit/>
          </a:bodyPr>
          <a:lstStyle/>
          <a:p>
            <a:pPr lvl="2"/>
            <a:endParaRPr lang="fr-CA" sz="2000" dirty="0"/>
          </a:p>
          <a:p>
            <a:endParaRPr lang="fr-CA" sz="1200" dirty="0"/>
          </a:p>
        </p:txBody>
      </p:sp>
      <p:graphicFrame>
        <p:nvGraphicFramePr>
          <p:cNvPr id="5" name="Tableau 4">
            <a:extLst>
              <a:ext uri="{FF2B5EF4-FFF2-40B4-BE49-F238E27FC236}">
                <a16:creationId xmlns:a16="http://schemas.microsoft.com/office/drawing/2014/main" id="{C179FE59-37FA-4E30-90CE-AA85A2D8AFC3}"/>
              </a:ext>
            </a:extLst>
          </p:cNvPr>
          <p:cNvGraphicFramePr>
            <a:graphicFrameLocks noGrp="1"/>
          </p:cNvGraphicFramePr>
          <p:nvPr>
            <p:extLst>
              <p:ext uri="{D42A27DB-BD31-4B8C-83A1-F6EECF244321}">
                <p14:modId xmlns:p14="http://schemas.microsoft.com/office/powerpoint/2010/main" val="3290949812"/>
              </p:ext>
            </p:extLst>
          </p:nvPr>
        </p:nvGraphicFramePr>
        <p:xfrm>
          <a:off x="1619673" y="1595877"/>
          <a:ext cx="5904654" cy="4525973"/>
        </p:xfrm>
        <a:graphic>
          <a:graphicData uri="http://schemas.openxmlformats.org/drawingml/2006/table">
            <a:tbl>
              <a:tblPr/>
              <a:tblGrid>
                <a:gridCol w="758222">
                  <a:extLst>
                    <a:ext uri="{9D8B030D-6E8A-4147-A177-3AD203B41FA5}">
                      <a16:colId xmlns:a16="http://schemas.microsoft.com/office/drawing/2014/main" val="3560110700"/>
                    </a:ext>
                  </a:extLst>
                </a:gridCol>
                <a:gridCol w="966733">
                  <a:extLst>
                    <a:ext uri="{9D8B030D-6E8A-4147-A177-3AD203B41FA5}">
                      <a16:colId xmlns:a16="http://schemas.microsoft.com/office/drawing/2014/main" val="850228834"/>
                    </a:ext>
                  </a:extLst>
                </a:gridCol>
                <a:gridCol w="758222">
                  <a:extLst>
                    <a:ext uri="{9D8B030D-6E8A-4147-A177-3AD203B41FA5}">
                      <a16:colId xmlns:a16="http://schemas.microsoft.com/office/drawing/2014/main" val="1809221578"/>
                    </a:ext>
                  </a:extLst>
                </a:gridCol>
                <a:gridCol w="758222">
                  <a:extLst>
                    <a:ext uri="{9D8B030D-6E8A-4147-A177-3AD203B41FA5}">
                      <a16:colId xmlns:a16="http://schemas.microsoft.com/office/drawing/2014/main" val="1588492398"/>
                    </a:ext>
                  </a:extLst>
                </a:gridCol>
                <a:gridCol w="758222">
                  <a:extLst>
                    <a:ext uri="{9D8B030D-6E8A-4147-A177-3AD203B41FA5}">
                      <a16:colId xmlns:a16="http://schemas.microsoft.com/office/drawing/2014/main" val="3062492291"/>
                    </a:ext>
                  </a:extLst>
                </a:gridCol>
                <a:gridCol w="947778">
                  <a:extLst>
                    <a:ext uri="{9D8B030D-6E8A-4147-A177-3AD203B41FA5}">
                      <a16:colId xmlns:a16="http://schemas.microsoft.com/office/drawing/2014/main" val="2458353937"/>
                    </a:ext>
                  </a:extLst>
                </a:gridCol>
                <a:gridCol w="957255">
                  <a:extLst>
                    <a:ext uri="{9D8B030D-6E8A-4147-A177-3AD203B41FA5}">
                      <a16:colId xmlns:a16="http://schemas.microsoft.com/office/drawing/2014/main" val="1447644226"/>
                    </a:ext>
                  </a:extLst>
                </a:gridCol>
              </a:tblGrid>
              <a:tr h="212915">
                <a:tc gridSpan="3">
                  <a:txBody>
                    <a:bodyPr/>
                    <a:lstStyle/>
                    <a:p>
                      <a:pPr algn="l" fontAlgn="b"/>
                      <a:r>
                        <a:rPr lang="en-US" sz="1300" b="1" i="0" u="none" strike="noStrike">
                          <a:solidFill>
                            <a:srgbClr val="000000"/>
                          </a:solidFill>
                          <a:effectLst/>
                          <a:latin typeface="Calibri" panose="020F0502020204030204" pitchFamily="34" charset="0"/>
                        </a:rPr>
                        <a:t>Lunes de Jupiter</a:t>
                      </a:r>
                    </a:p>
                  </a:txBody>
                  <a:tcPr marL="6083" marR="6083" marT="608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3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gridSpan="3">
                  <a:txBody>
                    <a:bodyPr/>
                    <a:lstStyle/>
                    <a:p>
                      <a:pPr algn="l" fontAlgn="b"/>
                      <a:r>
                        <a:rPr lang="en-US" sz="1300" b="1" i="0" u="none" strike="noStrike">
                          <a:solidFill>
                            <a:srgbClr val="000000"/>
                          </a:solidFill>
                          <a:effectLst/>
                          <a:latin typeface="Calibri" panose="020F0502020204030204" pitchFamily="34" charset="0"/>
                        </a:rPr>
                        <a:t>Lunes de Saturne </a:t>
                      </a:r>
                    </a:p>
                  </a:txBody>
                  <a:tcPr marL="6083" marR="6083" marT="6083" marB="0" anchor="b">
                    <a:lnL>
                      <a:noFill/>
                    </a:lnL>
                    <a:lnR>
                      <a:noFill/>
                    </a:lnR>
                    <a:lnT>
                      <a:noFill/>
                    </a:lnT>
                    <a:lnB>
                      <a:noFill/>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75951902"/>
                  </a:ext>
                </a:extLst>
              </a:tr>
              <a:tr h="158165">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Ouest</a:t>
                      </a:r>
                    </a:p>
                  </a:txBody>
                  <a:tcPr marL="6083" marR="6083" marT="608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effectLst/>
                          <a:latin typeface="Calibri" panose="020F0502020204030204" pitchFamily="34" charset="0"/>
                        </a:rPr>
                        <a:t>Est</a:t>
                      </a:r>
                    </a:p>
                  </a:txBody>
                  <a:tcPr marL="6083" marR="6083" marT="608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Sud</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900" b="1" i="0" u="none" strike="noStrike">
                          <a:solidFill>
                            <a:srgbClr val="000000"/>
                          </a:solidFill>
                          <a:effectLst/>
                          <a:latin typeface="Calibri" panose="020F0502020204030204" pitchFamily="34" charset="0"/>
                        </a:rPr>
                        <a:t>Nord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4796280"/>
                  </a:ext>
                </a:extLst>
              </a:tr>
              <a:tr h="133832">
                <a:tc>
                  <a:txBody>
                    <a:bodyPr/>
                    <a:lstStyle/>
                    <a:p>
                      <a:pPr algn="l" fontAlgn="b"/>
                      <a:r>
                        <a:rPr lang="en-US" sz="700" b="1" i="0" u="none" strike="noStrike">
                          <a:solidFill>
                            <a:srgbClr val="FF0000"/>
                          </a:solidFill>
                          <a:effectLst/>
                          <a:latin typeface="Calibri" panose="020F0502020204030204" pitchFamily="34" charset="0"/>
                        </a:rPr>
                        <a:t>Callisto</a:t>
                      </a:r>
                    </a:p>
                  </a:txBody>
                  <a:tcPr marL="6083" marR="6083" marT="6083" marB="0" anchor="b">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effectLst/>
                          <a:latin typeface="Calibri" panose="020F0502020204030204" pitchFamily="34" charset="0"/>
                        </a:rPr>
                        <a:t> </a:t>
                      </a:r>
                    </a:p>
                  </a:txBody>
                  <a:tcPr marL="6083" marR="6083" marT="6083" marB="0" anchor="ctr">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sz="600" b="1" i="0" u="none" strike="noStrike">
                          <a:solidFill>
                            <a:srgbClr val="000000"/>
                          </a:solidFill>
                          <a:effectLst/>
                          <a:latin typeface="Calibri" panose="020F0502020204030204" pitchFamily="34" charset="0"/>
                        </a:rPr>
                        <a:t> </a:t>
                      </a:r>
                    </a:p>
                  </a:txBody>
                  <a:tcPr marL="6083" marR="6083" marT="608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dirty="0">
                          <a:solidFill>
                            <a:srgbClr val="FFFFFF"/>
                          </a:solidFill>
                          <a:effectLst/>
                          <a:latin typeface="Calibri" panose="020F0502020204030204" pitchFamily="34" charset="0"/>
                        </a:rPr>
                        <a:t>Titan</a:t>
                      </a:r>
                    </a:p>
                  </a:txBody>
                  <a:tcPr marL="6083" marR="6083" marT="608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0455858"/>
                  </a:ext>
                </a:extLst>
              </a:tr>
              <a:tr h="127749">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FF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FF0000"/>
                          </a:solidFill>
                          <a:effectLst/>
                          <a:latin typeface="Calibri" panose="020F0502020204030204" pitchFamily="34" charset="0"/>
                        </a:rPr>
                        <a:t>23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FCE4D6"/>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22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2F2F2"/>
                    </a:solidFill>
                  </a:tcPr>
                </a:tc>
                <a:extLst>
                  <a:ext uri="{0D108BD9-81ED-4DB2-BD59-A6C34878D82A}">
                    <a16:rowId xmlns:a16="http://schemas.microsoft.com/office/drawing/2014/main" val="3781509174"/>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2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E4D6"/>
                    </a:solidFill>
                  </a:tcPr>
                </a:tc>
                <a:tc>
                  <a:txBody>
                    <a:bodyPr/>
                    <a:lstStyle/>
                    <a:p>
                      <a:pPr algn="l" fontAlgn="b"/>
                      <a:r>
                        <a:rPr lang="en-US" sz="600" b="0" i="0" u="none" strike="noStrike">
                          <a:solidFill>
                            <a:srgbClr val="FF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F2F2"/>
                    </a:solidFill>
                  </a:tcPr>
                </a:tc>
                <a:tc>
                  <a:txBody>
                    <a:bodyPr/>
                    <a:lstStyle/>
                    <a:p>
                      <a:pPr algn="l" fontAlgn="b"/>
                      <a:r>
                        <a:rPr lang="en-US" sz="600" b="0" i="0" u="none" strike="noStrike">
                          <a:solidFill>
                            <a:srgbClr val="000000"/>
                          </a:solidFill>
                          <a:effectLst/>
                          <a:latin typeface="Calibri" panose="020F0502020204030204" pitchFamily="34" charset="0"/>
                        </a:rPr>
                        <a:t>30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92037668"/>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FF0000"/>
                          </a:solidFill>
                          <a:effectLst/>
                          <a:latin typeface="Calibri" panose="020F0502020204030204" pitchFamily="34" charset="0"/>
                        </a:rPr>
                        <a:t>10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CE4D6"/>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8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2F2F2"/>
                    </a:solidFill>
                  </a:tcPr>
                </a:tc>
                <a:extLst>
                  <a:ext uri="{0D108BD9-81ED-4DB2-BD59-A6C34878D82A}">
                    <a16:rowId xmlns:a16="http://schemas.microsoft.com/office/drawing/2014/main" val="2842354107"/>
                  </a:ext>
                </a:extLst>
              </a:tr>
              <a:tr h="121666">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2F2F2"/>
                    </a:solidFill>
                  </a:tcPr>
                </a:tc>
                <a:tc>
                  <a:txBody>
                    <a:bodyPr/>
                    <a:lstStyle/>
                    <a:p>
                      <a:pPr algn="l" fontAlgn="b"/>
                      <a:r>
                        <a:rPr lang="en-US" sz="600" b="0" i="0" u="none" strike="noStrike">
                          <a:solidFill>
                            <a:srgbClr val="000000"/>
                          </a:solidFill>
                          <a:effectLst/>
                          <a:latin typeface="Calibri" panose="020F0502020204030204" pitchFamily="34" charset="0"/>
                        </a:rPr>
                        <a:t>17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8018082"/>
                  </a:ext>
                </a:extLst>
              </a:tr>
              <a:tr h="121666">
                <a:tc>
                  <a:txBody>
                    <a:bodyPr/>
                    <a:lstStyle/>
                    <a:p>
                      <a:pPr algn="l" fontAlgn="b"/>
                      <a:r>
                        <a:rPr lang="en-US" sz="700" b="0" i="0" u="none" strike="noStrike">
                          <a:solidFill>
                            <a:srgbClr val="BF8F00"/>
                          </a:solidFill>
                          <a:effectLst/>
                          <a:latin typeface="Calibri" panose="020F0502020204030204" pitchFamily="34" charset="0"/>
                        </a:rPr>
                        <a:t>Gnymède</a:t>
                      </a:r>
                    </a:p>
                  </a:txBody>
                  <a:tcPr marL="6083" marR="6083" marT="608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990691600"/>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BF8F00"/>
                          </a:solidFill>
                          <a:effectLst/>
                          <a:latin typeface="Calibri" panose="020F0502020204030204" pitchFamily="34" charset="0"/>
                        </a:rPr>
                        <a:t>17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1" i="0" u="none" strike="noStrike">
                          <a:solidFill>
                            <a:srgbClr val="CCFF33"/>
                          </a:solidFill>
                          <a:effectLst/>
                          <a:latin typeface="Calibri" panose="020F0502020204030204" pitchFamily="34" charset="0"/>
                        </a:rPr>
                        <a:t>Rhéa</a:t>
                      </a:r>
                    </a:p>
                  </a:txBody>
                  <a:tcPr marL="6083" marR="6083" marT="608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08080"/>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4294459"/>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21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16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E2FFC5"/>
                    </a:solidFill>
                  </a:tcPr>
                </a:tc>
                <a:extLst>
                  <a:ext uri="{0D108BD9-81ED-4DB2-BD59-A6C34878D82A}">
                    <a16:rowId xmlns:a16="http://schemas.microsoft.com/office/drawing/2014/main" val="4169204234"/>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25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18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7978919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28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20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1384888422"/>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23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535899294"/>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2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25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481717002"/>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5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27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78255449"/>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9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2CC"/>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29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382806885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2CC"/>
                    </a:solidFill>
                  </a:tcPr>
                </a:tc>
                <a:tc>
                  <a:txBody>
                    <a:bodyPr/>
                    <a:lstStyle/>
                    <a:p>
                      <a:pPr algn="l" fontAlgn="b"/>
                      <a:r>
                        <a:rPr lang="en-US" sz="600" b="0" i="0" u="none" strike="noStrike">
                          <a:solidFill>
                            <a:srgbClr val="BF8F00"/>
                          </a:solidFill>
                          <a:effectLst/>
                          <a:latin typeface="Calibri" panose="020F0502020204030204" pitchFamily="34" charset="0"/>
                        </a:rPr>
                        <a:t>12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26640940"/>
                  </a:ext>
                </a:extLst>
              </a:tr>
              <a:tr h="121666">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a:noFill/>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r>
                        <a:rPr lang="en-US" sz="600" b="0" i="0" u="none" strike="noStrike">
                          <a:solidFill>
                            <a:srgbClr val="BF8F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4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4231292330"/>
                  </a:ext>
                </a:extLst>
              </a:tr>
              <a:tr h="121666">
                <a:tc>
                  <a:txBody>
                    <a:bodyPr/>
                    <a:lstStyle/>
                    <a:p>
                      <a:pPr algn="l" fontAlgn="b"/>
                      <a:r>
                        <a:rPr lang="en-US" sz="700" b="1" i="0" u="none" strike="noStrike">
                          <a:solidFill>
                            <a:srgbClr val="548235"/>
                          </a:solidFill>
                          <a:effectLst/>
                          <a:latin typeface="Calibri" panose="020F0502020204030204" pitchFamily="34" charset="0"/>
                        </a:rPr>
                        <a:t>Europe</a:t>
                      </a:r>
                    </a:p>
                  </a:txBody>
                  <a:tcPr marL="6083" marR="6083" marT="6083"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6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03144026"/>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000000"/>
                          </a:solidFill>
                          <a:effectLst/>
                          <a:latin typeface="Calibri" panose="020F0502020204030204" pitchFamily="34" charset="0"/>
                        </a:rPr>
                        <a:t>17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600" b="0" i="0" u="none" strike="noStrike">
                          <a:solidFill>
                            <a:srgbClr val="A9D08E"/>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8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1455832722"/>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19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11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10393292"/>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20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13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E2FFC5"/>
                    </a:solidFill>
                  </a:tcPr>
                </a:tc>
                <a:extLst>
                  <a:ext uri="{0D108BD9-81ED-4DB2-BD59-A6C34878D82A}">
                    <a16:rowId xmlns:a16="http://schemas.microsoft.com/office/drawing/2014/main" val="48820039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22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15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FFC5"/>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980003"/>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24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a:noFill/>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en-US" sz="700" b="0" i="0" u="none" strike="noStrike">
                          <a:solidFill>
                            <a:srgbClr val="000000"/>
                          </a:solidFill>
                          <a:effectLst/>
                          <a:latin typeface="Calibri" panose="020F0502020204030204" pitchFamily="34" charset="0"/>
                        </a:rPr>
                        <a:t> </a:t>
                      </a:r>
                    </a:p>
                  </a:txBody>
                  <a:tcPr marL="6083" marR="6083" marT="6083"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extLst>
                  <a:ext uri="{0D108BD9-81ED-4DB2-BD59-A6C34878D82A}">
                    <a16:rowId xmlns:a16="http://schemas.microsoft.com/office/drawing/2014/main" val="357620194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26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1940682299"/>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27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3074169308"/>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29 novembre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350057357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143173217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3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159820924"/>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4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462394898"/>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6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3381916635"/>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8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3800500569"/>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10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3312293573"/>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12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794263584"/>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b"/>
                      <a:r>
                        <a:rPr lang="en-US" sz="600" b="0" i="0" u="none" strike="noStrike">
                          <a:solidFill>
                            <a:srgbClr val="000000"/>
                          </a:solidFill>
                          <a:effectLst/>
                          <a:latin typeface="Calibri" panose="020F0502020204030204" pitchFamily="34" charset="0"/>
                        </a:rPr>
                        <a:t>13 décembre</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1450687656"/>
                  </a:ext>
                </a:extLst>
              </a:tr>
              <a:tr h="121666">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600" b="0" i="0" u="none" strike="noStrike">
                          <a:solidFill>
                            <a:srgbClr val="000000"/>
                          </a:solidFill>
                          <a:effectLst/>
                          <a:latin typeface="Calibri" panose="020F0502020204030204" pitchFamily="34" charset="0"/>
                        </a:rPr>
                        <a:t>15 décembre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600" b="0" i="0" u="none" strike="noStrike">
                          <a:solidFill>
                            <a:srgbClr val="000000"/>
                          </a:solidFill>
                          <a:effectLst/>
                          <a:latin typeface="Calibri" panose="020F0502020204030204" pitchFamily="34" charset="0"/>
                        </a:rPr>
                        <a:t> </a:t>
                      </a:r>
                    </a:p>
                  </a:txBody>
                  <a:tcPr marL="6083" marR="6083" marT="608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6E0B4"/>
                    </a:solidFill>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6083" marR="6083" marT="608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6083" marR="6083" marT="6083" marB="0" anchor="b">
                    <a:lnL>
                      <a:noFill/>
                    </a:lnL>
                    <a:lnR>
                      <a:noFill/>
                    </a:lnR>
                    <a:lnT>
                      <a:noFill/>
                    </a:lnT>
                    <a:lnB>
                      <a:noFill/>
                    </a:lnB>
                  </a:tcPr>
                </a:tc>
                <a:extLst>
                  <a:ext uri="{0D108BD9-81ED-4DB2-BD59-A6C34878D82A}">
                    <a16:rowId xmlns:a16="http://schemas.microsoft.com/office/drawing/2014/main" val="68966937"/>
                  </a:ext>
                </a:extLst>
              </a:tr>
            </a:tbl>
          </a:graphicData>
        </a:graphic>
      </p:graphicFrame>
    </p:spTree>
    <p:extLst>
      <p:ext uri="{BB962C8B-B14F-4D97-AF65-F5344CB8AC3E}">
        <p14:creationId xmlns:p14="http://schemas.microsoft.com/office/powerpoint/2010/main" val="33284585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41D581-5DE0-44E0-B7C2-3D49B950CC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Thème espace - Galaxy</Template>
  <TotalTime>6768</TotalTime>
  <Words>528</Words>
  <Application>Microsoft Office PowerPoint</Application>
  <PresentationFormat>Affichage à l'écran (4:3)</PresentationFormat>
  <Paragraphs>186</Paragraphs>
  <Slides>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vt:i4>
      </vt:variant>
    </vt:vector>
  </HeadingPairs>
  <TitlesOfParts>
    <vt:vector size="8" baseType="lpstr">
      <vt:lpstr>Arial</vt:lpstr>
      <vt:lpstr>Calibri</vt:lpstr>
      <vt:lpstr>Thème Office</vt:lpstr>
      <vt:lpstr>Ciel du mois</vt:lpstr>
      <vt:lpstr>Étoiles filantes des Léonides et des Géminides</vt:lpstr>
      <vt:lpstr>LE CIEL DU MOIS </vt:lpstr>
      <vt:lpstr>Les planètes</vt:lpstr>
      <vt:lpstr>Observation : Lunes de planètes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Ciel du mois</dc:title>
  <dc:creator>Brigitte Lagacé</dc:creator>
  <cp:keywords/>
  <cp:lastModifiedBy>Brigitte Lagacé</cp:lastModifiedBy>
  <cp:revision>228</cp:revision>
  <cp:lastPrinted>2017-11-10T01:18:28Z</cp:lastPrinted>
  <dcterms:created xsi:type="dcterms:W3CDTF">2017-01-20T17:43:57Z</dcterms:created>
  <dcterms:modified xsi:type="dcterms:W3CDTF">2017-11-10T19:14:26Z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TC300073269990</vt:lpwstr>
  </property>
</Properties>
</file>